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9.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81" r:id="rId2"/>
    <p:sldId id="570" r:id="rId3"/>
    <p:sldId id="344" r:id="rId4"/>
    <p:sldId id="287" r:id="rId5"/>
    <p:sldId id="559" r:id="rId6"/>
    <p:sldId id="563" r:id="rId7"/>
    <p:sldId id="581" r:id="rId8"/>
    <p:sldId id="494" r:id="rId9"/>
    <p:sldId id="557" r:id="rId10"/>
    <p:sldId id="495" r:id="rId11"/>
    <p:sldId id="492" r:id="rId12"/>
    <p:sldId id="496" r:id="rId13"/>
    <p:sldId id="562" r:id="rId14"/>
    <p:sldId id="558" r:id="rId15"/>
    <p:sldId id="572" r:id="rId16"/>
    <p:sldId id="306" r:id="rId17"/>
    <p:sldId id="318" r:id="rId18"/>
    <p:sldId id="317" r:id="rId19"/>
    <p:sldId id="580" r:id="rId20"/>
    <p:sldId id="556" r:id="rId21"/>
    <p:sldId id="328" r:id="rId22"/>
    <p:sldId id="330" r:id="rId23"/>
    <p:sldId id="566" r:id="rId24"/>
    <p:sldId id="568" r:id="rId25"/>
    <p:sldId id="569" r:id="rId26"/>
    <p:sldId id="573" r:id="rId27"/>
    <p:sldId id="585" r:id="rId28"/>
    <p:sldId id="329" r:id="rId29"/>
    <p:sldId id="584" r:id="rId30"/>
    <p:sldId id="575" r:id="rId31"/>
    <p:sldId id="383" r:id="rId32"/>
    <p:sldId id="567" r:id="rId33"/>
    <p:sldId id="458" r:id="rId34"/>
    <p:sldId id="407" r:id="rId35"/>
    <p:sldId id="409" r:id="rId36"/>
    <p:sldId id="564" r:id="rId37"/>
    <p:sldId id="565" r:id="rId38"/>
    <p:sldId id="579" r:id="rId39"/>
    <p:sldId id="322" r:id="rId40"/>
    <p:sldId id="476" r:id="rId41"/>
    <p:sldId id="574" r:id="rId42"/>
    <p:sldId id="576" r:id="rId43"/>
    <p:sldId id="577" r:id="rId44"/>
    <p:sldId id="578" r:id="rId45"/>
    <p:sldId id="571" r:id="rId46"/>
    <p:sldId id="582" r:id="rId47"/>
    <p:sldId id="583" r:id="rId48"/>
    <p:sldId id="265" r:id="rId49"/>
    <p:sldId id="352" r:id="rId50"/>
    <p:sldId id="353" r:id="rId51"/>
    <p:sldId id="350" r:id="rId52"/>
    <p:sldId id="349" r:id="rId53"/>
    <p:sldId id="376" r:id="rId54"/>
    <p:sldId id="377" r:id="rId55"/>
    <p:sldId id="378" r:id="rId56"/>
    <p:sldId id="303" r:id="rId57"/>
    <p:sldId id="357" r:id="rId58"/>
    <p:sldId id="379" r:id="rId59"/>
    <p:sldId id="441" r:id="rId60"/>
  </p:sldIdLst>
  <p:sldSz cx="9144000" cy="6858000" type="screen4x3"/>
  <p:notesSz cx="6858000" cy="9144000"/>
  <p:defaultTextStyle>
    <a:defPPr>
      <a:defRPr lang="en-GB"/>
    </a:defPPr>
    <a:lvl1pPr algn="l" rtl="0" eaLnBrk="0" fontAlgn="base" hangingPunct="0">
      <a:spcBef>
        <a:spcPct val="0"/>
      </a:spcBef>
      <a:spcAft>
        <a:spcPct val="0"/>
      </a:spcAft>
      <a:defRPr sz="2400" kern="1200">
        <a:solidFill>
          <a:schemeClr val="tx1"/>
        </a:solidFill>
        <a:latin typeface="Arial Black"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Black"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Black"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Black"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Black"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Black"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Black"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Black"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Black"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9"/>
  </p:normalViewPr>
  <p:slideViewPr>
    <p:cSldViewPr>
      <p:cViewPr varScale="1">
        <p:scale>
          <a:sx n="108" d="100"/>
          <a:sy n="108" d="100"/>
        </p:scale>
        <p:origin x="5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5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CF402CF1-A179-10FE-FA9B-A6038EC7FAF6}"/>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Black" pitchFamily="1" charset="0"/>
                <a:ea typeface="+mn-ea"/>
                <a:cs typeface="Arial" charset="0"/>
              </a:defRPr>
            </a:lvl1pPr>
          </a:lstStyle>
          <a:p>
            <a:pPr>
              <a:defRPr/>
            </a:pPr>
            <a:endParaRPr lang="en-US"/>
          </a:p>
        </p:txBody>
      </p:sp>
      <p:sp>
        <p:nvSpPr>
          <p:cNvPr id="76803" name="Rectangle 3">
            <a:extLst>
              <a:ext uri="{FF2B5EF4-FFF2-40B4-BE49-F238E27FC236}">
                <a16:creationId xmlns:a16="http://schemas.microsoft.com/office/drawing/2014/main" id="{E82AD757-A00B-1FAA-36E4-6A27CBF4024E}"/>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Black" pitchFamily="1" charset="0"/>
                <a:ea typeface="+mn-ea"/>
                <a:cs typeface="Arial" charset="0"/>
              </a:defRPr>
            </a:lvl1pPr>
          </a:lstStyle>
          <a:p>
            <a:pPr>
              <a:defRPr/>
            </a:pPr>
            <a:endParaRPr lang="en-US"/>
          </a:p>
        </p:txBody>
      </p:sp>
      <p:sp>
        <p:nvSpPr>
          <p:cNvPr id="14340" name="Rectangle 4">
            <a:extLst>
              <a:ext uri="{FF2B5EF4-FFF2-40B4-BE49-F238E27FC236}">
                <a16:creationId xmlns:a16="http://schemas.microsoft.com/office/drawing/2014/main" id="{80DF220D-2DE8-E838-E985-C5C5B5C52655}"/>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5" name="Rectangle 5">
            <a:extLst>
              <a:ext uri="{FF2B5EF4-FFF2-40B4-BE49-F238E27FC236}">
                <a16:creationId xmlns:a16="http://schemas.microsoft.com/office/drawing/2014/main" id="{DE6FBA35-26CF-8721-8B22-69BFA0C0F846}"/>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6806" name="Rectangle 6">
            <a:extLst>
              <a:ext uri="{FF2B5EF4-FFF2-40B4-BE49-F238E27FC236}">
                <a16:creationId xmlns:a16="http://schemas.microsoft.com/office/drawing/2014/main" id="{89A715BE-E64D-10DA-B59D-218700CDC852}"/>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Black" pitchFamily="1" charset="0"/>
                <a:ea typeface="+mn-ea"/>
                <a:cs typeface="Arial" charset="0"/>
              </a:defRPr>
            </a:lvl1pPr>
          </a:lstStyle>
          <a:p>
            <a:pPr>
              <a:defRPr/>
            </a:pPr>
            <a:endParaRPr lang="en-US"/>
          </a:p>
        </p:txBody>
      </p:sp>
      <p:sp>
        <p:nvSpPr>
          <p:cNvPr id="76807" name="Rectangle 7">
            <a:extLst>
              <a:ext uri="{FF2B5EF4-FFF2-40B4-BE49-F238E27FC236}">
                <a16:creationId xmlns:a16="http://schemas.microsoft.com/office/drawing/2014/main" id="{0223EDAB-9FDD-DE13-8D02-45D09CFC3540}"/>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cs typeface="Arial" panose="020B0604020202020204" pitchFamily="34" charset="0"/>
              </a:defRPr>
            </a:lvl1pPr>
          </a:lstStyle>
          <a:p>
            <a:pPr>
              <a:defRPr/>
            </a:pPr>
            <a:fld id="{AFBF07C0-3BC4-9E40-940B-D317DDB40A0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C6A9E5A6-1EEA-C5C8-A9A8-2D69A15A8459}"/>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r" eaLnBrk="1" hangingPunct="1">
              <a:spcBef>
                <a:spcPct val="0"/>
              </a:spcBef>
            </a:pPr>
            <a:fld id="{BF30A488-FA7D-324E-8E4B-6CB33D729E62}" type="slidenum">
              <a:rPr lang="en-US" altLang="en-US">
                <a:latin typeface="Arial Black" panose="020B0604020202020204" pitchFamily="34" charset="0"/>
              </a:rPr>
              <a:pPr algn="r" eaLnBrk="1" hangingPunct="1">
                <a:spcBef>
                  <a:spcPct val="0"/>
                </a:spcBef>
              </a:pPr>
              <a:t>1</a:t>
            </a:fld>
            <a:endParaRPr lang="en-US" altLang="en-US">
              <a:latin typeface="Arial Black" panose="020B0604020202020204" pitchFamily="34" charset="0"/>
            </a:endParaRPr>
          </a:p>
        </p:txBody>
      </p:sp>
      <p:sp>
        <p:nvSpPr>
          <p:cNvPr id="16386" name="Rectangle 2">
            <a:extLst>
              <a:ext uri="{FF2B5EF4-FFF2-40B4-BE49-F238E27FC236}">
                <a16:creationId xmlns:a16="http://schemas.microsoft.com/office/drawing/2014/main" id="{D1B6A609-3153-644A-23A5-F7E7BC1A3A5A}"/>
              </a:ext>
            </a:extLst>
          </p:cNvPr>
          <p:cNvSpPr>
            <a:spLocks noGrp="1" noRot="1" noChangeAspect="1" noChangeArrowheads="1" noTextEdit="1"/>
          </p:cNvSpPr>
          <p:nvPr>
            <p:ph type="sldImg"/>
          </p:nvPr>
        </p:nvSpPr>
        <p:spPr>
          <a:solidFill>
            <a:srgbClr val="FFFFFF"/>
          </a:solidFill>
          <a:ln/>
        </p:spPr>
      </p:sp>
      <p:sp>
        <p:nvSpPr>
          <p:cNvPr id="16387" name="Rectangle 3">
            <a:extLst>
              <a:ext uri="{FF2B5EF4-FFF2-40B4-BE49-F238E27FC236}">
                <a16:creationId xmlns:a16="http://schemas.microsoft.com/office/drawing/2014/main" id="{D1B49017-51B2-B136-7785-AFDDF95467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AF62D2AD-5D33-6BA8-538F-3989C45792A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pPr>
            <a:fld id="{64A03EEA-7C98-0748-88B6-C3857C2009C5}" type="slidenum">
              <a:rPr lang="en-US" altLang="en-US" smtClean="0">
                <a:latin typeface="Arial Black" panose="020B0604020202020204" pitchFamily="34" charset="0"/>
              </a:rPr>
              <a:pPr>
                <a:spcBef>
                  <a:spcPct val="0"/>
                </a:spcBef>
              </a:pPr>
              <a:t>4</a:t>
            </a:fld>
            <a:endParaRPr lang="en-US" altLang="en-US">
              <a:latin typeface="Arial Black" panose="020B0604020202020204" pitchFamily="34" charset="0"/>
            </a:endParaRPr>
          </a:p>
        </p:txBody>
      </p:sp>
      <p:sp>
        <p:nvSpPr>
          <p:cNvPr id="46082" name="Rectangle 2">
            <a:extLst>
              <a:ext uri="{FF2B5EF4-FFF2-40B4-BE49-F238E27FC236}">
                <a16:creationId xmlns:a16="http://schemas.microsoft.com/office/drawing/2014/main" id="{5E40F32B-8958-AEB7-3BB4-5C279081CFF7}"/>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B3EFC037-3701-6A28-31CF-9E72CEE4058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1A5089D2-CDB5-4DEE-35A7-C79F4745E8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pPr>
            <a:fld id="{76FE1171-9CBB-8246-8B93-E5F1B6972056}" type="slidenum">
              <a:rPr lang="en-US" altLang="en-US" smtClean="0">
                <a:latin typeface="Arial Black" panose="020B0604020202020204" pitchFamily="34" charset="0"/>
              </a:rPr>
              <a:pPr>
                <a:spcBef>
                  <a:spcPct val="0"/>
                </a:spcBef>
              </a:pPr>
              <a:t>8</a:t>
            </a:fld>
            <a:endParaRPr lang="en-US" altLang="en-US">
              <a:latin typeface="Arial Black" panose="020B0604020202020204" pitchFamily="34" charset="0"/>
            </a:endParaRPr>
          </a:p>
        </p:txBody>
      </p:sp>
      <p:sp>
        <p:nvSpPr>
          <p:cNvPr id="34818" name="Rectangle 2">
            <a:extLst>
              <a:ext uri="{FF2B5EF4-FFF2-40B4-BE49-F238E27FC236}">
                <a16:creationId xmlns:a16="http://schemas.microsoft.com/office/drawing/2014/main" id="{528D24B4-5A33-3472-172C-5A7CFE63744B}"/>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970B367B-AEFE-73A9-2752-5769F39A12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E9974D3F-7354-5100-2B00-964774C519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pPr>
            <a:fld id="{8A52CDAD-68DC-9F4B-9540-ECCE40DD3DC4}" type="slidenum">
              <a:rPr lang="en-US" altLang="en-US" smtClean="0">
                <a:latin typeface="Arial Black" panose="020B0604020202020204" pitchFamily="34" charset="0"/>
              </a:rPr>
              <a:pPr>
                <a:spcBef>
                  <a:spcPct val="0"/>
                </a:spcBef>
              </a:pPr>
              <a:t>9</a:t>
            </a:fld>
            <a:endParaRPr lang="en-US" altLang="en-US">
              <a:latin typeface="Arial Black" panose="020B0604020202020204" pitchFamily="34" charset="0"/>
            </a:endParaRPr>
          </a:p>
        </p:txBody>
      </p:sp>
      <p:sp>
        <p:nvSpPr>
          <p:cNvPr id="36866" name="Rectangle 2">
            <a:extLst>
              <a:ext uri="{FF2B5EF4-FFF2-40B4-BE49-F238E27FC236}">
                <a16:creationId xmlns:a16="http://schemas.microsoft.com/office/drawing/2014/main" id="{4DAA82F9-5AD8-E405-FC94-3644B07793B9}"/>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4EFB99B6-9C84-A072-D12D-C5AB843EA6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1A47D077-1748-F81B-62BF-B59EAB2F8124}"/>
              </a:ext>
            </a:extLst>
          </p:cNvPr>
          <p:cNvSpPr>
            <a:spLocks noGrp="1" noRot="1" noChangeAspect="1" noChangeArrowheads="1" noTextEdit="1"/>
          </p:cNvSpPr>
          <p:nvPr>
            <p:ph type="sldImg"/>
          </p:nvPr>
        </p:nvSpPr>
        <p:spPr>
          <a:xfrm>
            <a:off x="1146175" y="687388"/>
            <a:ext cx="4570413" cy="3427412"/>
          </a:xfrm>
          <a:solidFill>
            <a:srgbClr val="FFFFFF"/>
          </a:solidFill>
          <a:ln/>
        </p:spPr>
      </p:sp>
      <p:sp>
        <p:nvSpPr>
          <p:cNvPr id="30722" name="Rectangle 3">
            <a:extLst>
              <a:ext uri="{FF2B5EF4-FFF2-40B4-BE49-F238E27FC236}">
                <a16:creationId xmlns:a16="http://schemas.microsoft.com/office/drawing/2014/main" id="{4EEDA594-C29F-63C4-46A3-31A5D63CD892}"/>
              </a:ext>
            </a:extLst>
          </p:cNvPr>
          <p:cNvSpPr>
            <a:spLocks noGrp="1" noChangeArrowheads="1"/>
          </p:cNvSpPr>
          <p:nvPr>
            <p:ph type="body" idx="1"/>
          </p:nvPr>
        </p:nvSpPr>
        <p:spPr>
          <a:xfrm>
            <a:off x="685800" y="4343400"/>
            <a:ext cx="5486400" cy="4113213"/>
          </a:xfrm>
          <a:solidFill>
            <a:srgbClr val="FFFFFF"/>
          </a:solidFill>
          <a:ln>
            <a:solidFill>
              <a:srgbClr val="000000"/>
            </a:solidFill>
          </a:ln>
        </p:spPr>
        <p:txBody>
          <a:bodyPr lIns="91330" tIns="45665" rIns="91330" bIns="45665"/>
          <a:lstStyle/>
          <a:p>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913471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B59E6F91-7C82-FFCF-5DC5-3B5E71CBD61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pPr>
            <a:fld id="{23462BB8-8945-7A4C-8277-65D6F08757B2}" type="slidenum">
              <a:rPr lang="en-US" altLang="en-US" smtClean="0">
                <a:latin typeface="Arial Black" panose="020B0604020202020204" pitchFamily="34" charset="0"/>
              </a:rPr>
              <a:pPr>
                <a:spcBef>
                  <a:spcPct val="0"/>
                </a:spcBef>
              </a:pPr>
              <a:t>16</a:t>
            </a:fld>
            <a:endParaRPr lang="en-US" altLang="en-US">
              <a:latin typeface="Arial Black" panose="020B0604020202020204" pitchFamily="34" charset="0"/>
            </a:endParaRPr>
          </a:p>
        </p:txBody>
      </p:sp>
      <p:sp>
        <p:nvSpPr>
          <p:cNvPr id="66562" name="Rectangle 1026">
            <a:extLst>
              <a:ext uri="{FF2B5EF4-FFF2-40B4-BE49-F238E27FC236}">
                <a16:creationId xmlns:a16="http://schemas.microsoft.com/office/drawing/2014/main" id="{29115C46-D10E-E81E-4086-BEA939908E78}"/>
              </a:ext>
            </a:extLst>
          </p:cNvPr>
          <p:cNvSpPr>
            <a:spLocks noGrp="1" noRot="1" noChangeAspect="1" noChangeArrowheads="1" noTextEdit="1"/>
          </p:cNvSpPr>
          <p:nvPr>
            <p:ph type="sldImg"/>
          </p:nvPr>
        </p:nvSpPr>
        <p:spPr>
          <a:ln/>
        </p:spPr>
      </p:sp>
      <p:sp>
        <p:nvSpPr>
          <p:cNvPr id="66563" name="Rectangle 1027">
            <a:extLst>
              <a:ext uri="{FF2B5EF4-FFF2-40B4-BE49-F238E27FC236}">
                <a16:creationId xmlns:a16="http://schemas.microsoft.com/office/drawing/2014/main" id="{D21003B3-9246-21EB-B977-FF452BED4BA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F24BE275-E2BA-2771-CFA2-A754954BFF19}"/>
              </a:ext>
            </a:extLst>
          </p:cNvPr>
          <p:cNvSpPr>
            <a:spLocks noGrp="1" noRot="1" noChangeAspect="1" noChangeArrowheads="1" noTextEdit="1"/>
          </p:cNvSpPr>
          <p:nvPr>
            <p:ph type="sldImg"/>
          </p:nvPr>
        </p:nvSpPr>
        <p:spPr>
          <a:ln/>
        </p:spPr>
      </p:sp>
      <p:sp>
        <p:nvSpPr>
          <p:cNvPr id="20482" name="Rectangle 3">
            <a:extLst>
              <a:ext uri="{FF2B5EF4-FFF2-40B4-BE49-F238E27FC236}">
                <a16:creationId xmlns:a16="http://schemas.microsoft.com/office/drawing/2014/main" id="{B9CBCEDA-B661-F640-F23F-CD65206C18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48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56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5323B91D-D771-EDBC-21AA-27CDD5BA8C1E}"/>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94FF5833-E485-0A54-9597-EBBA2CC4958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D960A4F-4A44-0B84-0E16-CD39A422A72F}"/>
              </a:ext>
            </a:extLst>
          </p:cNvPr>
          <p:cNvSpPr>
            <a:spLocks noGrp="1" noChangeArrowheads="1"/>
          </p:cNvSpPr>
          <p:nvPr>
            <p:ph type="sldNum" sz="quarter" idx="12"/>
          </p:nvPr>
        </p:nvSpPr>
        <p:spPr>
          <a:ln/>
        </p:spPr>
        <p:txBody>
          <a:bodyPr/>
          <a:lstStyle>
            <a:lvl1pPr>
              <a:defRPr/>
            </a:lvl1pPr>
          </a:lstStyle>
          <a:p>
            <a:pPr>
              <a:defRPr/>
            </a:pPr>
            <a:fld id="{CF39569F-2326-8741-9119-57B962B782BD}" type="slidenum">
              <a:rPr lang="en-GB" altLang="en-US"/>
              <a:pPr>
                <a:defRPr/>
              </a:pPr>
              <a:t>‹#›</a:t>
            </a:fld>
            <a:endParaRPr lang="en-GB" altLang="en-US"/>
          </a:p>
        </p:txBody>
      </p:sp>
    </p:spTree>
    <p:extLst>
      <p:ext uri="{BB962C8B-B14F-4D97-AF65-F5344CB8AC3E}">
        <p14:creationId xmlns:p14="http://schemas.microsoft.com/office/powerpoint/2010/main" val="1476074529"/>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BFE18371-FD1A-09E0-C0CC-378BCF8EA32F}"/>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2EA91BD5-DAD8-7F14-9A59-1E945507B14B}"/>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BFDDEDE1-7B6A-06C4-2F3A-C3CF781E39C8}"/>
              </a:ext>
            </a:extLst>
          </p:cNvPr>
          <p:cNvSpPr>
            <a:spLocks noGrp="1" noChangeArrowheads="1"/>
          </p:cNvSpPr>
          <p:nvPr>
            <p:ph type="sldNum" sz="quarter" idx="12"/>
          </p:nvPr>
        </p:nvSpPr>
        <p:spPr>
          <a:ln/>
        </p:spPr>
        <p:txBody>
          <a:bodyPr/>
          <a:lstStyle>
            <a:lvl1pPr>
              <a:defRPr/>
            </a:lvl1pPr>
          </a:lstStyle>
          <a:p>
            <a:pPr>
              <a:defRPr/>
            </a:pPr>
            <a:fld id="{B408584A-685D-8341-BB4F-4DF0EEE971E3}" type="slidenum">
              <a:rPr lang="en-GB" altLang="en-US"/>
              <a:pPr>
                <a:defRPr/>
              </a:pPr>
              <a:t>‹#›</a:t>
            </a:fld>
            <a:endParaRPr lang="en-GB" altLang="en-US"/>
          </a:p>
        </p:txBody>
      </p:sp>
    </p:spTree>
    <p:extLst>
      <p:ext uri="{BB962C8B-B14F-4D97-AF65-F5344CB8AC3E}">
        <p14:creationId xmlns:p14="http://schemas.microsoft.com/office/powerpoint/2010/main" val="3781863684"/>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A9B37830-3E18-8067-3432-B319A91C6CD2}"/>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04D630DC-0B93-7D7E-914A-C2F5805BA12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90DC9A34-9019-474B-F3F7-4EF1304F4007}"/>
              </a:ext>
            </a:extLst>
          </p:cNvPr>
          <p:cNvSpPr>
            <a:spLocks noGrp="1" noChangeArrowheads="1"/>
          </p:cNvSpPr>
          <p:nvPr>
            <p:ph type="sldNum" sz="quarter" idx="12"/>
          </p:nvPr>
        </p:nvSpPr>
        <p:spPr>
          <a:ln/>
        </p:spPr>
        <p:txBody>
          <a:bodyPr/>
          <a:lstStyle>
            <a:lvl1pPr>
              <a:defRPr/>
            </a:lvl1pPr>
          </a:lstStyle>
          <a:p>
            <a:pPr>
              <a:defRPr/>
            </a:pPr>
            <a:fld id="{3B82C123-1D4B-7343-AA31-A3DFE7110251}" type="slidenum">
              <a:rPr lang="en-GB" altLang="en-US"/>
              <a:pPr>
                <a:defRPr/>
              </a:pPr>
              <a:t>‹#›</a:t>
            </a:fld>
            <a:endParaRPr lang="en-GB" altLang="en-US"/>
          </a:p>
        </p:txBody>
      </p:sp>
    </p:spTree>
    <p:extLst>
      <p:ext uri="{BB962C8B-B14F-4D97-AF65-F5344CB8AC3E}">
        <p14:creationId xmlns:p14="http://schemas.microsoft.com/office/powerpoint/2010/main" val="3822485469"/>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Rectangle 4">
            <a:extLst>
              <a:ext uri="{FF2B5EF4-FFF2-40B4-BE49-F238E27FC236}">
                <a16:creationId xmlns:a16="http://schemas.microsoft.com/office/drawing/2014/main" id="{568B4B63-DA2D-92EC-459E-F2E17573C848}"/>
              </a:ext>
            </a:extLst>
          </p:cNvPr>
          <p:cNvSpPr>
            <a:spLocks noGrp="1" noChangeArrowheads="1"/>
          </p:cNvSpPr>
          <p:nvPr>
            <p:ph type="dt" sz="half" idx="10"/>
          </p:nvPr>
        </p:nvSpPr>
        <p:spPr>
          <a:ln/>
        </p:spPr>
        <p:txBody>
          <a:bodyPr/>
          <a:lstStyle>
            <a:lvl1pPr>
              <a:defRPr/>
            </a:lvl1pPr>
          </a:lstStyle>
          <a:p>
            <a:pPr>
              <a:defRPr/>
            </a:pPr>
            <a:endParaRPr lang="en-GB"/>
          </a:p>
        </p:txBody>
      </p:sp>
      <p:sp>
        <p:nvSpPr>
          <p:cNvPr id="4" name="Rectangle 5">
            <a:extLst>
              <a:ext uri="{FF2B5EF4-FFF2-40B4-BE49-F238E27FC236}">
                <a16:creationId xmlns:a16="http://schemas.microsoft.com/office/drawing/2014/main" id="{3279A324-AD92-FA7C-5594-70C9B2CEDEA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C8E16A5E-D011-B183-F501-006022D8A910}"/>
              </a:ext>
            </a:extLst>
          </p:cNvPr>
          <p:cNvSpPr>
            <a:spLocks noGrp="1" noChangeArrowheads="1"/>
          </p:cNvSpPr>
          <p:nvPr>
            <p:ph type="sldNum" sz="quarter" idx="12"/>
          </p:nvPr>
        </p:nvSpPr>
        <p:spPr>
          <a:ln/>
        </p:spPr>
        <p:txBody>
          <a:bodyPr/>
          <a:lstStyle>
            <a:lvl1pPr>
              <a:defRPr/>
            </a:lvl1pPr>
          </a:lstStyle>
          <a:p>
            <a:pPr>
              <a:defRPr/>
            </a:pPr>
            <a:fld id="{0700EC2D-F628-9245-8D92-B8A54F118115}" type="slidenum">
              <a:rPr lang="en-GB" altLang="en-US"/>
              <a:pPr>
                <a:defRPr/>
              </a:pPr>
              <a:t>‹#›</a:t>
            </a:fld>
            <a:endParaRPr lang="en-GB" altLang="en-US"/>
          </a:p>
        </p:txBody>
      </p:sp>
    </p:spTree>
    <p:extLst>
      <p:ext uri="{BB962C8B-B14F-4D97-AF65-F5344CB8AC3E}">
        <p14:creationId xmlns:p14="http://schemas.microsoft.com/office/powerpoint/2010/main" val="514956204"/>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GB"/>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4">
            <a:extLst>
              <a:ext uri="{FF2B5EF4-FFF2-40B4-BE49-F238E27FC236}">
                <a16:creationId xmlns:a16="http://schemas.microsoft.com/office/drawing/2014/main" id="{0FE0B1AB-8E80-2452-2E2F-EFED6A063E71}"/>
              </a:ext>
            </a:extLst>
          </p:cNvPr>
          <p:cNvSpPr>
            <a:spLocks noGrp="1" noChangeArrowheads="1"/>
          </p:cNvSpPr>
          <p:nvPr>
            <p:ph type="dt" sz="half" idx="10"/>
          </p:nvPr>
        </p:nvSpPr>
        <p:spPr>
          <a:ln/>
        </p:spPr>
        <p:txBody>
          <a:bodyPr/>
          <a:lstStyle>
            <a:lvl1pPr>
              <a:defRPr/>
            </a:lvl1pPr>
          </a:lstStyle>
          <a:p>
            <a:pPr>
              <a:defRPr/>
            </a:pPr>
            <a:endParaRPr lang="en-GB"/>
          </a:p>
        </p:txBody>
      </p:sp>
      <p:sp>
        <p:nvSpPr>
          <p:cNvPr id="8" name="Rectangle 5">
            <a:extLst>
              <a:ext uri="{FF2B5EF4-FFF2-40B4-BE49-F238E27FC236}">
                <a16:creationId xmlns:a16="http://schemas.microsoft.com/office/drawing/2014/main" id="{D14D5EAA-2C0D-27B2-10D4-390BDB3CE4A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2F91C60A-BF44-B26F-3DD5-C8731ACD8697}"/>
              </a:ext>
            </a:extLst>
          </p:cNvPr>
          <p:cNvSpPr>
            <a:spLocks noGrp="1" noChangeArrowheads="1"/>
          </p:cNvSpPr>
          <p:nvPr>
            <p:ph type="sldNum" sz="quarter" idx="12"/>
          </p:nvPr>
        </p:nvSpPr>
        <p:spPr>
          <a:ln/>
        </p:spPr>
        <p:txBody>
          <a:bodyPr/>
          <a:lstStyle>
            <a:lvl1pPr>
              <a:defRPr/>
            </a:lvl1pPr>
          </a:lstStyle>
          <a:p>
            <a:pPr>
              <a:defRPr/>
            </a:pPr>
            <a:fld id="{9AABCD42-6212-D44A-9DEA-0D3D1CA5959B}" type="slidenum">
              <a:rPr lang="en-GB" altLang="en-US"/>
              <a:pPr>
                <a:defRPr/>
              </a:pPr>
              <a:t>‹#›</a:t>
            </a:fld>
            <a:endParaRPr lang="en-GB" altLang="en-US"/>
          </a:p>
        </p:txBody>
      </p:sp>
    </p:spTree>
    <p:extLst>
      <p:ext uri="{BB962C8B-B14F-4D97-AF65-F5344CB8AC3E}">
        <p14:creationId xmlns:p14="http://schemas.microsoft.com/office/powerpoint/2010/main" val="2808710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87B99E93-FACE-09A5-10EE-B3098075239F}"/>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58ABBE8E-94E0-0A80-0713-6B2342AECD9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CBA487AD-47BE-2AC5-CA61-F2FA6BCBF9BF}"/>
              </a:ext>
            </a:extLst>
          </p:cNvPr>
          <p:cNvSpPr>
            <a:spLocks noGrp="1" noChangeArrowheads="1"/>
          </p:cNvSpPr>
          <p:nvPr>
            <p:ph type="sldNum" sz="quarter" idx="12"/>
          </p:nvPr>
        </p:nvSpPr>
        <p:spPr>
          <a:ln/>
        </p:spPr>
        <p:txBody>
          <a:bodyPr/>
          <a:lstStyle>
            <a:lvl1pPr>
              <a:defRPr/>
            </a:lvl1pPr>
          </a:lstStyle>
          <a:p>
            <a:pPr>
              <a:defRPr/>
            </a:pPr>
            <a:fld id="{2EFCE759-3682-ED46-ACE5-28930F7213F1}" type="slidenum">
              <a:rPr lang="en-GB" altLang="en-US"/>
              <a:pPr>
                <a:defRPr/>
              </a:pPr>
              <a:t>‹#›</a:t>
            </a:fld>
            <a:endParaRPr lang="en-GB" altLang="en-US"/>
          </a:p>
        </p:txBody>
      </p:sp>
    </p:spTree>
    <p:extLst>
      <p:ext uri="{BB962C8B-B14F-4D97-AF65-F5344CB8AC3E}">
        <p14:creationId xmlns:p14="http://schemas.microsoft.com/office/powerpoint/2010/main" val="642097079"/>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CD85B4CC-E50B-3D9F-3ADC-CA385DB5E48E}"/>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04B2B88C-368E-5EE0-2C09-14964D492A48}"/>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B5B6794-B2A2-5A3F-A1B4-0FD67F530591}"/>
              </a:ext>
            </a:extLst>
          </p:cNvPr>
          <p:cNvSpPr>
            <a:spLocks noGrp="1" noChangeArrowheads="1"/>
          </p:cNvSpPr>
          <p:nvPr>
            <p:ph type="sldNum" sz="quarter" idx="12"/>
          </p:nvPr>
        </p:nvSpPr>
        <p:spPr>
          <a:ln/>
        </p:spPr>
        <p:txBody>
          <a:bodyPr/>
          <a:lstStyle>
            <a:lvl1pPr>
              <a:defRPr/>
            </a:lvl1pPr>
          </a:lstStyle>
          <a:p>
            <a:pPr>
              <a:defRPr/>
            </a:pPr>
            <a:fld id="{A38000F4-7245-744A-8B00-868D868302EA}" type="slidenum">
              <a:rPr lang="en-GB" altLang="en-US"/>
              <a:pPr>
                <a:defRPr/>
              </a:pPr>
              <a:t>‹#›</a:t>
            </a:fld>
            <a:endParaRPr lang="en-GB" altLang="en-US"/>
          </a:p>
        </p:txBody>
      </p:sp>
    </p:spTree>
    <p:extLst>
      <p:ext uri="{BB962C8B-B14F-4D97-AF65-F5344CB8AC3E}">
        <p14:creationId xmlns:p14="http://schemas.microsoft.com/office/powerpoint/2010/main" val="2859008487"/>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E4CAB6F1-3E74-FAD3-361C-92DC95CA90E0}"/>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044BA3FF-343A-B5E9-2A89-9BB2E748AA4C}"/>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1806B3A1-EDBF-DD78-B8FB-72B83D59A5C6}"/>
              </a:ext>
            </a:extLst>
          </p:cNvPr>
          <p:cNvSpPr>
            <a:spLocks noGrp="1" noChangeArrowheads="1"/>
          </p:cNvSpPr>
          <p:nvPr>
            <p:ph type="sldNum" sz="quarter" idx="12"/>
          </p:nvPr>
        </p:nvSpPr>
        <p:spPr>
          <a:ln/>
        </p:spPr>
        <p:txBody>
          <a:bodyPr/>
          <a:lstStyle>
            <a:lvl1pPr>
              <a:defRPr/>
            </a:lvl1pPr>
          </a:lstStyle>
          <a:p>
            <a:pPr>
              <a:defRPr/>
            </a:pPr>
            <a:fld id="{8D74D191-C7A5-274D-A15D-3FA160579280}" type="slidenum">
              <a:rPr lang="en-GB" altLang="en-US"/>
              <a:pPr>
                <a:defRPr/>
              </a:pPr>
              <a:t>‹#›</a:t>
            </a:fld>
            <a:endParaRPr lang="en-GB" altLang="en-US"/>
          </a:p>
        </p:txBody>
      </p:sp>
    </p:spTree>
    <p:extLst>
      <p:ext uri="{BB962C8B-B14F-4D97-AF65-F5344CB8AC3E}">
        <p14:creationId xmlns:p14="http://schemas.microsoft.com/office/powerpoint/2010/main" val="657592752"/>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B34866BB-FD3D-6098-2CF8-4422863CB9F3}"/>
              </a:ext>
            </a:extLst>
          </p:cNvPr>
          <p:cNvSpPr>
            <a:spLocks noGrp="1" noChangeArrowheads="1"/>
          </p:cNvSpPr>
          <p:nvPr>
            <p:ph type="dt" sz="half" idx="10"/>
          </p:nvPr>
        </p:nvSpPr>
        <p:spPr>
          <a:ln/>
        </p:spPr>
        <p:txBody>
          <a:bodyPr/>
          <a:lstStyle>
            <a:lvl1pPr>
              <a:defRPr/>
            </a:lvl1pPr>
          </a:lstStyle>
          <a:p>
            <a:pPr>
              <a:defRPr/>
            </a:pPr>
            <a:endParaRPr lang="en-GB"/>
          </a:p>
        </p:txBody>
      </p:sp>
      <p:sp>
        <p:nvSpPr>
          <p:cNvPr id="8" name="Rectangle 5">
            <a:extLst>
              <a:ext uri="{FF2B5EF4-FFF2-40B4-BE49-F238E27FC236}">
                <a16:creationId xmlns:a16="http://schemas.microsoft.com/office/drawing/2014/main" id="{004C2547-45F0-B549-BD6A-4EF7F04E193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785F3FF9-2F92-43D9-BA63-723FC442285D}"/>
              </a:ext>
            </a:extLst>
          </p:cNvPr>
          <p:cNvSpPr>
            <a:spLocks noGrp="1" noChangeArrowheads="1"/>
          </p:cNvSpPr>
          <p:nvPr>
            <p:ph type="sldNum" sz="quarter" idx="12"/>
          </p:nvPr>
        </p:nvSpPr>
        <p:spPr>
          <a:ln/>
        </p:spPr>
        <p:txBody>
          <a:bodyPr/>
          <a:lstStyle>
            <a:lvl1pPr>
              <a:defRPr/>
            </a:lvl1pPr>
          </a:lstStyle>
          <a:p>
            <a:pPr>
              <a:defRPr/>
            </a:pPr>
            <a:fld id="{5C6DF829-894E-6E4C-AF69-C80B1F10F22D}" type="slidenum">
              <a:rPr lang="en-GB" altLang="en-US"/>
              <a:pPr>
                <a:defRPr/>
              </a:pPr>
              <a:t>‹#›</a:t>
            </a:fld>
            <a:endParaRPr lang="en-GB" altLang="en-US"/>
          </a:p>
        </p:txBody>
      </p:sp>
    </p:spTree>
    <p:extLst>
      <p:ext uri="{BB962C8B-B14F-4D97-AF65-F5344CB8AC3E}">
        <p14:creationId xmlns:p14="http://schemas.microsoft.com/office/powerpoint/2010/main" val="2221648664"/>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EC31F986-6EF8-DB1D-D3A5-17DD14C37E63}"/>
              </a:ext>
            </a:extLst>
          </p:cNvPr>
          <p:cNvSpPr>
            <a:spLocks noGrp="1" noChangeArrowheads="1"/>
          </p:cNvSpPr>
          <p:nvPr>
            <p:ph type="dt" sz="half" idx="10"/>
          </p:nvPr>
        </p:nvSpPr>
        <p:spPr>
          <a:ln/>
        </p:spPr>
        <p:txBody>
          <a:bodyPr/>
          <a:lstStyle>
            <a:lvl1pPr>
              <a:defRPr/>
            </a:lvl1pPr>
          </a:lstStyle>
          <a:p>
            <a:pPr>
              <a:defRPr/>
            </a:pPr>
            <a:endParaRPr lang="en-GB"/>
          </a:p>
        </p:txBody>
      </p:sp>
      <p:sp>
        <p:nvSpPr>
          <p:cNvPr id="4" name="Rectangle 5">
            <a:extLst>
              <a:ext uri="{FF2B5EF4-FFF2-40B4-BE49-F238E27FC236}">
                <a16:creationId xmlns:a16="http://schemas.microsoft.com/office/drawing/2014/main" id="{32BF87BF-9DD2-3711-469F-5F0E6CE3919D}"/>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FD42FA60-EDA1-8A5C-7E57-FC6FC3B36D58}"/>
              </a:ext>
            </a:extLst>
          </p:cNvPr>
          <p:cNvSpPr>
            <a:spLocks noGrp="1" noChangeArrowheads="1"/>
          </p:cNvSpPr>
          <p:nvPr>
            <p:ph type="sldNum" sz="quarter" idx="12"/>
          </p:nvPr>
        </p:nvSpPr>
        <p:spPr>
          <a:ln/>
        </p:spPr>
        <p:txBody>
          <a:bodyPr/>
          <a:lstStyle>
            <a:lvl1pPr>
              <a:defRPr/>
            </a:lvl1pPr>
          </a:lstStyle>
          <a:p>
            <a:pPr>
              <a:defRPr/>
            </a:pPr>
            <a:fld id="{C9DE99B2-92E1-7B41-9508-CDBDFC46C8AD}" type="slidenum">
              <a:rPr lang="en-GB" altLang="en-US"/>
              <a:pPr>
                <a:defRPr/>
              </a:pPr>
              <a:t>‹#›</a:t>
            </a:fld>
            <a:endParaRPr lang="en-GB" altLang="en-US"/>
          </a:p>
        </p:txBody>
      </p:sp>
    </p:spTree>
    <p:extLst>
      <p:ext uri="{BB962C8B-B14F-4D97-AF65-F5344CB8AC3E}">
        <p14:creationId xmlns:p14="http://schemas.microsoft.com/office/powerpoint/2010/main" val="1810127276"/>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EB96129-DB8E-2736-502E-1FDB068FB438}"/>
              </a:ext>
            </a:extLst>
          </p:cNvPr>
          <p:cNvSpPr>
            <a:spLocks noGrp="1" noChangeArrowheads="1"/>
          </p:cNvSpPr>
          <p:nvPr>
            <p:ph type="dt" sz="half" idx="10"/>
          </p:nvPr>
        </p:nvSpPr>
        <p:spPr>
          <a:ln/>
        </p:spPr>
        <p:txBody>
          <a:bodyPr/>
          <a:lstStyle>
            <a:lvl1pPr>
              <a:defRPr/>
            </a:lvl1pPr>
          </a:lstStyle>
          <a:p>
            <a:pPr>
              <a:defRPr/>
            </a:pPr>
            <a:endParaRPr lang="en-GB"/>
          </a:p>
        </p:txBody>
      </p:sp>
      <p:sp>
        <p:nvSpPr>
          <p:cNvPr id="3" name="Rectangle 5">
            <a:extLst>
              <a:ext uri="{FF2B5EF4-FFF2-40B4-BE49-F238E27FC236}">
                <a16:creationId xmlns:a16="http://schemas.microsoft.com/office/drawing/2014/main" id="{A1EF7235-DA58-E05D-595B-AC5C49266ED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94F9EB9F-E1D4-1A43-9654-113C9CC5ADDD}"/>
              </a:ext>
            </a:extLst>
          </p:cNvPr>
          <p:cNvSpPr>
            <a:spLocks noGrp="1" noChangeArrowheads="1"/>
          </p:cNvSpPr>
          <p:nvPr>
            <p:ph type="sldNum" sz="quarter" idx="12"/>
          </p:nvPr>
        </p:nvSpPr>
        <p:spPr>
          <a:ln/>
        </p:spPr>
        <p:txBody>
          <a:bodyPr/>
          <a:lstStyle>
            <a:lvl1pPr>
              <a:defRPr/>
            </a:lvl1pPr>
          </a:lstStyle>
          <a:p>
            <a:pPr>
              <a:defRPr/>
            </a:pPr>
            <a:fld id="{6C1311C2-029E-DE4E-8176-1894C79778C9}" type="slidenum">
              <a:rPr lang="en-GB" altLang="en-US"/>
              <a:pPr>
                <a:defRPr/>
              </a:pPr>
              <a:t>‹#›</a:t>
            </a:fld>
            <a:endParaRPr lang="en-GB" altLang="en-US"/>
          </a:p>
        </p:txBody>
      </p:sp>
    </p:spTree>
    <p:extLst>
      <p:ext uri="{BB962C8B-B14F-4D97-AF65-F5344CB8AC3E}">
        <p14:creationId xmlns:p14="http://schemas.microsoft.com/office/powerpoint/2010/main" val="1060885119"/>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BB558E8-EF7B-7923-F7E4-F26D9D7C7B60}"/>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FAF4282F-C153-1E6A-5484-DB3EBACB43D0}"/>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981011CD-2295-9D4E-7B78-6287A4C39686}"/>
              </a:ext>
            </a:extLst>
          </p:cNvPr>
          <p:cNvSpPr>
            <a:spLocks noGrp="1" noChangeArrowheads="1"/>
          </p:cNvSpPr>
          <p:nvPr>
            <p:ph type="sldNum" sz="quarter" idx="12"/>
          </p:nvPr>
        </p:nvSpPr>
        <p:spPr>
          <a:ln/>
        </p:spPr>
        <p:txBody>
          <a:bodyPr/>
          <a:lstStyle>
            <a:lvl1pPr>
              <a:defRPr/>
            </a:lvl1pPr>
          </a:lstStyle>
          <a:p>
            <a:pPr>
              <a:defRPr/>
            </a:pPr>
            <a:fld id="{AB79E865-C3A4-3C43-96F8-4F4DC48F59C4}" type="slidenum">
              <a:rPr lang="en-GB" altLang="en-US"/>
              <a:pPr>
                <a:defRPr/>
              </a:pPr>
              <a:t>‹#›</a:t>
            </a:fld>
            <a:endParaRPr lang="en-GB" altLang="en-US"/>
          </a:p>
        </p:txBody>
      </p:sp>
    </p:spTree>
    <p:extLst>
      <p:ext uri="{BB962C8B-B14F-4D97-AF65-F5344CB8AC3E}">
        <p14:creationId xmlns:p14="http://schemas.microsoft.com/office/powerpoint/2010/main" val="3420813818"/>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71F9A3F-297A-109B-27BA-B77247875211}"/>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E44052AF-4D7A-D149-37B4-3079853C25F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EC89CBA0-BCA5-A1AD-E761-BB6760C03F56}"/>
              </a:ext>
            </a:extLst>
          </p:cNvPr>
          <p:cNvSpPr>
            <a:spLocks noGrp="1" noChangeArrowheads="1"/>
          </p:cNvSpPr>
          <p:nvPr>
            <p:ph type="sldNum" sz="quarter" idx="12"/>
          </p:nvPr>
        </p:nvSpPr>
        <p:spPr>
          <a:ln/>
        </p:spPr>
        <p:txBody>
          <a:bodyPr/>
          <a:lstStyle>
            <a:lvl1pPr>
              <a:defRPr/>
            </a:lvl1pPr>
          </a:lstStyle>
          <a:p>
            <a:pPr>
              <a:defRPr/>
            </a:pPr>
            <a:fld id="{AF56525F-FE00-B548-87DA-5B6B208DBEFC}" type="slidenum">
              <a:rPr lang="en-GB" altLang="en-US"/>
              <a:pPr>
                <a:defRPr/>
              </a:pPr>
              <a:t>‹#›</a:t>
            </a:fld>
            <a:endParaRPr lang="en-GB" altLang="en-US"/>
          </a:p>
        </p:txBody>
      </p:sp>
    </p:spTree>
    <p:extLst>
      <p:ext uri="{BB962C8B-B14F-4D97-AF65-F5344CB8AC3E}">
        <p14:creationId xmlns:p14="http://schemas.microsoft.com/office/powerpoint/2010/main" val="2567561030"/>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7112013-B6F9-AB49-6A32-66DB4EDCB26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C86A9336-975F-9967-4BCA-2F03F14036DE}"/>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4CA26D55-835B-AF68-4B06-481799987991}"/>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mn-ea"/>
                <a:cs typeface="Arial" charset="0"/>
              </a:defRPr>
            </a:lvl1pPr>
          </a:lstStyle>
          <a:p>
            <a:pPr>
              <a:defRPr/>
            </a:pPr>
            <a:endParaRPr lang="en-GB"/>
          </a:p>
        </p:txBody>
      </p:sp>
      <p:sp>
        <p:nvSpPr>
          <p:cNvPr id="1029" name="Rectangle 5">
            <a:extLst>
              <a:ext uri="{FF2B5EF4-FFF2-40B4-BE49-F238E27FC236}">
                <a16:creationId xmlns:a16="http://schemas.microsoft.com/office/drawing/2014/main" id="{3B6A5F7E-1BED-136D-EDA6-35D64B28E634}"/>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mn-ea"/>
                <a:cs typeface="Arial" charset="0"/>
              </a:defRPr>
            </a:lvl1pPr>
          </a:lstStyle>
          <a:p>
            <a:pPr>
              <a:defRPr/>
            </a:pPr>
            <a:endParaRPr lang="en-GB"/>
          </a:p>
        </p:txBody>
      </p:sp>
      <p:sp>
        <p:nvSpPr>
          <p:cNvPr id="1030" name="Rectangle 6">
            <a:extLst>
              <a:ext uri="{FF2B5EF4-FFF2-40B4-BE49-F238E27FC236}">
                <a16:creationId xmlns:a16="http://schemas.microsoft.com/office/drawing/2014/main" id="{C9C59729-59D0-2492-2599-CBCA3D630B9E}"/>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panose="020B0604020202020204" pitchFamily="34" charset="0"/>
              </a:defRPr>
            </a:lvl1pPr>
          </a:lstStyle>
          <a:p>
            <a:pPr>
              <a:defRPr/>
            </a:pPr>
            <a:fld id="{F3F2466C-E979-FE4C-B911-5CF75E7A98A1}"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random/>
  </p:transition>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oleObject" Target="../embeddings/oleObject4.bin"/><Relationship Id="rId5" Type="http://schemas.openxmlformats.org/officeDocument/2006/relationships/image" Target="../media/image17.emf"/><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oleObject" Target="../embeddings/oleObject5.bin"/><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0.jpeg"/><Relationship Id="rId7" Type="http://schemas.openxmlformats.org/officeDocument/2006/relationships/image" Target="../media/image32.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oleObject" Target="../embeddings/oleObject8.bin"/><Relationship Id="rId5" Type="http://schemas.openxmlformats.org/officeDocument/2006/relationships/image" Target="../media/image31.emf"/><Relationship Id="rId4" Type="http://schemas.openxmlformats.org/officeDocument/2006/relationships/oleObject" Target="../embeddings/oleObject7.bin"/></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7.emf"/><Relationship Id="rId2" Type="http://schemas.openxmlformats.org/officeDocument/2006/relationships/oleObject" Target="../embeddings/oleObject9.bin"/><Relationship Id="rId1" Type="http://schemas.openxmlformats.org/officeDocument/2006/relationships/slideLayout" Target="../slideLayouts/slideLayout7.xml"/><Relationship Id="rId6" Type="http://schemas.openxmlformats.org/officeDocument/2006/relationships/oleObject" Target="../embeddings/oleObject11.bin"/><Relationship Id="rId5" Type="http://schemas.openxmlformats.org/officeDocument/2006/relationships/image" Target="../media/image36.e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image" Target="../media/image53.png"/><Relationship Id="rId3" Type="http://schemas.openxmlformats.org/officeDocument/2006/relationships/tags" Target="../tags/tag12.xml"/><Relationship Id="rId21" Type="http://schemas.openxmlformats.org/officeDocument/2006/relationships/image" Target="../media/image48.png"/><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image" Target="../media/image52.png"/><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image" Target="../media/image51.png"/><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image" Target="../media/image49.png"/><Relationship Id="rId27"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58.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60.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58.png"/><Relationship Id="rId5" Type="http://schemas.openxmlformats.org/officeDocument/2006/relationships/image" Target="../media/image59.png"/><Relationship Id="rId4"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63.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notesSlide" Target="../notesSlides/notesSlide9.xml"/><Relationship Id="rId4"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43.xml"/><Relationship Id="rId7" Type="http://schemas.openxmlformats.org/officeDocument/2006/relationships/tags" Target="../tags/tag47.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65.pn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descr="climate.jpg">
            <a:extLst>
              <a:ext uri="{FF2B5EF4-FFF2-40B4-BE49-F238E27FC236}">
                <a16:creationId xmlns:a16="http://schemas.microsoft.com/office/drawing/2014/main" id="{24C0B177-B303-4C11-02BE-C744755353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813" y="0"/>
            <a:ext cx="9167813"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2" name="Group 14">
            <a:extLst>
              <a:ext uri="{FF2B5EF4-FFF2-40B4-BE49-F238E27FC236}">
                <a16:creationId xmlns:a16="http://schemas.microsoft.com/office/drawing/2014/main" id="{A8CE7477-F888-7038-E4C1-EADCE70D3215}"/>
              </a:ext>
            </a:extLst>
          </p:cNvPr>
          <p:cNvGrpSpPr>
            <a:grpSpLocks/>
          </p:cNvGrpSpPr>
          <p:nvPr/>
        </p:nvGrpSpPr>
        <p:grpSpPr bwMode="auto">
          <a:xfrm>
            <a:off x="3851275" y="5567363"/>
            <a:ext cx="4897438" cy="985837"/>
            <a:chOff x="2714612" y="4857760"/>
            <a:chExt cx="6243651" cy="1357322"/>
          </a:xfrm>
        </p:grpSpPr>
        <p:grpSp>
          <p:nvGrpSpPr>
            <p:cNvPr id="15366" name="Group 10">
              <a:extLst>
                <a:ext uri="{FF2B5EF4-FFF2-40B4-BE49-F238E27FC236}">
                  <a16:creationId xmlns:a16="http://schemas.microsoft.com/office/drawing/2014/main" id="{C34E34D3-959C-3989-02E8-60871AE21432}"/>
                </a:ext>
              </a:extLst>
            </p:cNvPr>
            <p:cNvGrpSpPr>
              <a:grpSpLocks/>
            </p:cNvGrpSpPr>
            <p:nvPr/>
          </p:nvGrpSpPr>
          <p:grpSpPr bwMode="auto">
            <a:xfrm>
              <a:off x="2857488" y="4857760"/>
              <a:ext cx="6100775" cy="1320790"/>
              <a:chOff x="2857488" y="4857760"/>
              <a:chExt cx="6100775" cy="1320790"/>
            </a:xfrm>
          </p:grpSpPr>
          <p:pic>
            <p:nvPicPr>
              <p:cNvPr id="15368" name="Picture 5" descr="UofBlogo">
                <a:extLst>
                  <a:ext uri="{FF2B5EF4-FFF2-40B4-BE49-F238E27FC236}">
                    <a16:creationId xmlns:a16="http://schemas.microsoft.com/office/drawing/2014/main" id="{730D3066-2E05-7CBA-1AE9-CEAB35016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857488" y="4857760"/>
                <a:ext cx="3700463"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5" descr="UofBlogo">
                <a:extLst>
                  <a:ext uri="{FF2B5EF4-FFF2-40B4-BE49-F238E27FC236}">
                    <a16:creationId xmlns:a16="http://schemas.microsoft.com/office/drawing/2014/main" id="{5E735A5E-25E6-275E-C20C-CD3929E2C3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4876800"/>
                <a:ext cx="3700463"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a:extLst>
                <a:ext uri="{FF2B5EF4-FFF2-40B4-BE49-F238E27FC236}">
                  <a16:creationId xmlns:a16="http://schemas.microsoft.com/office/drawing/2014/main" id="{3086FDF6-74BD-CB7A-90B0-EC29AA181D9D}"/>
                </a:ext>
              </a:extLst>
            </p:cNvPr>
            <p:cNvSpPr/>
            <p:nvPr/>
          </p:nvSpPr>
          <p:spPr>
            <a:xfrm>
              <a:off x="2714612" y="4929888"/>
              <a:ext cx="2499485" cy="1285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grpSp>
      <p:sp>
        <p:nvSpPr>
          <p:cNvPr id="15363" name="Text Box 4">
            <a:extLst>
              <a:ext uri="{FF2B5EF4-FFF2-40B4-BE49-F238E27FC236}">
                <a16:creationId xmlns:a16="http://schemas.microsoft.com/office/drawing/2014/main" id="{976BD9F7-56AE-46CA-69C8-F19D59E86601}"/>
              </a:ext>
            </a:extLst>
          </p:cNvPr>
          <p:cNvSpPr txBox="1">
            <a:spLocks noChangeArrowheads="1"/>
          </p:cNvSpPr>
          <p:nvPr/>
        </p:nvSpPr>
        <p:spPr bwMode="auto">
          <a:xfrm>
            <a:off x="685800" y="609600"/>
            <a:ext cx="83058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4000" b="1" dirty="0"/>
              <a:t>  </a:t>
            </a:r>
            <a:r>
              <a:rPr lang="en-GB" altLang="en-US" sz="4000" dirty="0"/>
              <a:t>Lecture 8: </a:t>
            </a:r>
          </a:p>
          <a:p>
            <a:pPr eaLnBrk="1" hangingPunct="1">
              <a:spcBef>
                <a:spcPct val="0"/>
              </a:spcBef>
              <a:buFontTx/>
              <a:buNone/>
            </a:pPr>
            <a:endParaRPr lang="en-GB" altLang="en-US" sz="4000" dirty="0"/>
          </a:p>
          <a:p>
            <a:pPr eaLnBrk="1" hangingPunct="1">
              <a:spcBef>
                <a:spcPct val="0"/>
              </a:spcBef>
              <a:buFontTx/>
              <a:buNone/>
            </a:pPr>
            <a:r>
              <a:rPr lang="en-GB" altLang="en-US" sz="4000" dirty="0">
                <a:solidFill>
                  <a:srgbClr val="FF0000"/>
                </a:solidFill>
              </a:rPr>
              <a:t>NNs for Weather Forecasting</a:t>
            </a:r>
          </a:p>
          <a:p>
            <a:pPr eaLnBrk="1" hangingPunct="1">
              <a:spcBef>
                <a:spcPct val="0"/>
              </a:spcBef>
              <a:buFontTx/>
              <a:buNone/>
            </a:pPr>
            <a:endParaRPr lang="en-GB" altLang="en-US" b="1" dirty="0">
              <a:solidFill>
                <a:srgbClr val="FFF71F"/>
              </a:solidFill>
            </a:endParaRPr>
          </a:p>
          <a:p>
            <a:pPr eaLnBrk="1" hangingPunct="1">
              <a:spcBef>
                <a:spcPct val="0"/>
              </a:spcBef>
              <a:buFontTx/>
              <a:buNone/>
            </a:pPr>
            <a:r>
              <a:rPr lang="en-GB" altLang="en-US" sz="2800" b="1" dirty="0">
                <a:solidFill>
                  <a:srgbClr val="FF0000"/>
                </a:solidFill>
              </a:rPr>
              <a:t>                               </a:t>
            </a:r>
          </a:p>
          <a:p>
            <a:pPr eaLnBrk="1" hangingPunct="1">
              <a:spcBef>
                <a:spcPct val="0"/>
              </a:spcBef>
              <a:buFontTx/>
              <a:buNone/>
            </a:pPr>
            <a:endParaRPr lang="en-GB" altLang="en-US" sz="2800" b="1" dirty="0">
              <a:solidFill>
                <a:srgbClr val="FF0000"/>
              </a:solidFill>
            </a:endParaRPr>
          </a:p>
          <a:p>
            <a:pPr eaLnBrk="1" hangingPunct="1">
              <a:spcBef>
                <a:spcPct val="0"/>
              </a:spcBef>
              <a:buFontTx/>
              <a:buNone/>
            </a:pPr>
            <a:r>
              <a:rPr lang="en-GB" altLang="en-US" sz="2800" b="1" dirty="0">
                <a:solidFill>
                  <a:srgbClr val="FF0000"/>
                </a:solidFill>
              </a:rPr>
              <a:t>                           </a:t>
            </a:r>
            <a:r>
              <a:rPr lang="en-GB" altLang="en-US" sz="2800" b="1" dirty="0">
                <a:solidFill>
                  <a:srgbClr val="F2F2F2"/>
                </a:solidFill>
              </a:rPr>
              <a:t>Chris Budd</a:t>
            </a:r>
          </a:p>
          <a:p>
            <a:pPr eaLnBrk="1" hangingPunct="1">
              <a:spcBef>
                <a:spcPct val="0"/>
              </a:spcBef>
              <a:buFontTx/>
              <a:buNone/>
            </a:pPr>
            <a:endParaRPr lang="en-GB" altLang="en-US" sz="2800" b="1" dirty="0">
              <a:solidFill>
                <a:srgbClr val="F2F2F2"/>
              </a:solidFill>
            </a:endParaRPr>
          </a:p>
        </p:txBody>
      </p:sp>
      <p:pic>
        <p:nvPicPr>
          <p:cNvPr id="15364" name="Picture 11" descr="logonew">
            <a:extLst>
              <a:ext uri="{FF2B5EF4-FFF2-40B4-BE49-F238E27FC236}">
                <a16:creationId xmlns:a16="http://schemas.microsoft.com/office/drawing/2014/main" id="{58FF4BEA-08A1-FA6C-8FF5-C4A9A266C0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3038" y="5268913"/>
            <a:ext cx="1741487" cy="158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1" descr="model.jpg">
            <a:extLst>
              <a:ext uri="{FF2B5EF4-FFF2-40B4-BE49-F238E27FC236}">
                <a16:creationId xmlns:a16="http://schemas.microsoft.com/office/drawing/2014/main" id="{793F46E6-3C62-B981-AB80-0CCE0E76B8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00" y="0"/>
            <a:ext cx="90963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6F470AA-E6F9-C35E-1D4C-12C81DF59EFF}"/>
              </a:ext>
            </a:extLst>
          </p:cNvPr>
          <p:cNvSpPr txBox="1"/>
          <p:nvPr/>
        </p:nvSpPr>
        <p:spPr>
          <a:xfrm>
            <a:off x="395288" y="6248400"/>
            <a:ext cx="1584325" cy="276225"/>
          </a:xfrm>
          <a:prstGeom prst="rect">
            <a:avLst/>
          </a:prstGeom>
          <a:noFill/>
        </p:spPr>
        <p:txBody>
          <a:bodyPr>
            <a:spAutoFit/>
          </a:bodyPr>
          <a:lstStyle/>
          <a:p>
            <a:pPr eaLnBrk="1" hangingPunct="1">
              <a:defRPr/>
            </a:pPr>
            <a:r>
              <a:rPr lang="en-US" sz="1200" dirty="0">
                <a:latin typeface="+mn-lt"/>
                <a:ea typeface="ＭＳ Ｐゴシック" charset="0"/>
                <a:cs typeface="ＭＳ Ｐゴシック" charset="0"/>
              </a:rPr>
              <a:t>[Hadley Centre]</a:t>
            </a:r>
          </a:p>
        </p:txBody>
      </p:sp>
      <p:sp>
        <p:nvSpPr>
          <p:cNvPr id="3" name="Rectangle 2">
            <a:extLst>
              <a:ext uri="{FF2B5EF4-FFF2-40B4-BE49-F238E27FC236}">
                <a16:creationId xmlns:a16="http://schemas.microsoft.com/office/drawing/2014/main" id="{04C8A284-0198-3ED4-41A0-E4D7937BF625}"/>
              </a:ext>
            </a:extLst>
          </p:cNvPr>
          <p:cNvSpPr>
            <a:spLocks noChangeArrowheads="1"/>
          </p:cNvSpPr>
          <p:nvPr/>
        </p:nvSpPr>
        <p:spPr bwMode="auto">
          <a:xfrm>
            <a:off x="323850" y="6237288"/>
            <a:ext cx="1368425" cy="360362"/>
          </a:xfrm>
          <a:prstGeom prst="rect">
            <a:avLst/>
          </a:prstGeom>
          <a:solidFill>
            <a:srgbClr val="FF0000">
              <a:alpha val="21960"/>
            </a:srgbClr>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chemeClr val="lt1"/>
              </a:solidFill>
              <a:latin typeface="+mn-lt"/>
              <a:ea typeface="+mn-ea"/>
            </a:endParaRPr>
          </a:p>
        </p:txBody>
      </p:sp>
      <p:sp>
        <p:nvSpPr>
          <p:cNvPr id="5" name="Rectangle 4">
            <a:extLst>
              <a:ext uri="{FF2B5EF4-FFF2-40B4-BE49-F238E27FC236}">
                <a16:creationId xmlns:a16="http://schemas.microsoft.com/office/drawing/2014/main" id="{ECF8AD7A-68CA-CD7B-2AA1-684ECFA22C54}"/>
              </a:ext>
            </a:extLst>
          </p:cNvPr>
          <p:cNvSpPr/>
          <p:nvPr/>
        </p:nvSpPr>
        <p:spPr>
          <a:xfrm>
            <a:off x="5292725" y="-171450"/>
            <a:ext cx="3600450" cy="647700"/>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6" name="Rectangle 5">
            <a:extLst>
              <a:ext uri="{FF2B5EF4-FFF2-40B4-BE49-F238E27FC236}">
                <a16:creationId xmlns:a16="http://schemas.microsoft.com/office/drawing/2014/main" id="{1B0DC08E-2F92-7785-EA52-EAAFDCE31412}"/>
              </a:ext>
            </a:extLst>
          </p:cNvPr>
          <p:cNvSpPr/>
          <p:nvPr/>
        </p:nvSpPr>
        <p:spPr>
          <a:xfrm>
            <a:off x="8532813" y="692150"/>
            <a:ext cx="142875" cy="1444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extBox 3">
            <a:extLst>
              <a:ext uri="{FF2B5EF4-FFF2-40B4-BE49-F238E27FC236}">
                <a16:creationId xmlns:a16="http://schemas.microsoft.com/office/drawing/2014/main" id="{855BE09A-C65F-0854-0B5C-A3BAE81FB0FE}"/>
              </a:ext>
            </a:extLst>
          </p:cNvPr>
          <p:cNvSpPr txBox="1">
            <a:spLocks noChangeArrowheads="1"/>
          </p:cNvSpPr>
          <p:nvPr/>
        </p:nvSpPr>
        <p:spPr bwMode="auto">
          <a:xfrm>
            <a:off x="468313" y="476250"/>
            <a:ext cx="9432925" cy="1693863"/>
          </a:xfrm>
          <a:prstGeom prst="rect">
            <a:avLst/>
          </a:prstGeom>
          <a:noFill/>
          <a:ln>
            <a:noFill/>
          </a:ln>
        </p:spPr>
        <p:txBody>
          <a:bodyPr>
            <a:spAutoFit/>
          </a:bodyPr>
          <a:lstStyle>
            <a:lvl1pPr eaLnBrk="0" hangingPunct="0">
              <a:defRPr sz="2400">
                <a:solidFill>
                  <a:schemeClr val="tx1"/>
                </a:solidFill>
                <a:latin typeface="Arial Black" charset="0"/>
                <a:ea typeface="ＭＳ Ｐゴシック" charset="0"/>
                <a:cs typeface="ＭＳ Ｐゴシック" charset="0"/>
              </a:defRPr>
            </a:lvl1pPr>
            <a:lvl2pPr marL="742950" indent="-285750" eaLnBrk="0" hangingPunct="0">
              <a:defRPr sz="2400">
                <a:solidFill>
                  <a:schemeClr val="tx1"/>
                </a:solidFill>
                <a:latin typeface="Arial Black" charset="0"/>
                <a:ea typeface="ＭＳ Ｐゴシック" charset="0"/>
              </a:defRPr>
            </a:lvl2pPr>
            <a:lvl3pPr marL="1143000" indent="-228600" eaLnBrk="0" hangingPunct="0">
              <a:defRPr sz="2400">
                <a:solidFill>
                  <a:schemeClr val="tx1"/>
                </a:solidFill>
                <a:latin typeface="Arial Black" charset="0"/>
                <a:ea typeface="ＭＳ Ｐゴシック" charset="0"/>
              </a:defRPr>
            </a:lvl3pPr>
            <a:lvl4pPr marL="1600200" indent="-228600" eaLnBrk="0" hangingPunct="0">
              <a:defRPr sz="2400">
                <a:solidFill>
                  <a:schemeClr val="tx1"/>
                </a:solidFill>
                <a:latin typeface="Arial Black" charset="0"/>
                <a:ea typeface="ＭＳ Ｐゴシック" charset="0"/>
              </a:defRPr>
            </a:lvl4pPr>
            <a:lvl5pPr marL="2057400" indent="-228600" eaLnBrk="0" hangingPunct="0">
              <a:defRPr sz="2400">
                <a:solidFill>
                  <a:schemeClr val="tx1"/>
                </a:solidFill>
                <a:latin typeface="Arial Black" charset="0"/>
                <a:ea typeface="ＭＳ Ｐゴシック" charset="0"/>
              </a:defRPr>
            </a:lvl5pPr>
            <a:lvl6pPr marL="2514600" indent="-228600" eaLnBrk="0" fontAlgn="base" hangingPunct="0">
              <a:spcBef>
                <a:spcPct val="0"/>
              </a:spcBef>
              <a:spcAft>
                <a:spcPct val="0"/>
              </a:spcAft>
              <a:defRPr sz="2400">
                <a:solidFill>
                  <a:schemeClr val="tx1"/>
                </a:solidFill>
                <a:latin typeface="Arial Black" charset="0"/>
                <a:ea typeface="ＭＳ Ｐゴシック" charset="0"/>
              </a:defRPr>
            </a:lvl6pPr>
            <a:lvl7pPr marL="2971800" indent="-228600" eaLnBrk="0" fontAlgn="base" hangingPunct="0">
              <a:spcBef>
                <a:spcPct val="0"/>
              </a:spcBef>
              <a:spcAft>
                <a:spcPct val="0"/>
              </a:spcAft>
              <a:defRPr sz="2400">
                <a:solidFill>
                  <a:schemeClr val="tx1"/>
                </a:solidFill>
                <a:latin typeface="Arial Black" charset="0"/>
                <a:ea typeface="ＭＳ Ｐゴシック" charset="0"/>
              </a:defRPr>
            </a:lvl7pPr>
            <a:lvl8pPr marL="3429000" indent="-228600" eaLnBrk="0" fontAlgn="base" hangingPunct="0">
              <a:spcBef>
                <a:spcPct val="0"/>
              </a:spcBef>
              <a:spcAft>
                <a:spcPct val="0"/>
              </a:spcAft>
              <a:defRPr sz="2400">
                <a:solidFill>
                  <a:schemeClr val="tx1"/>
                </a:solidFill>
                <a:latin typeface="Arial Black" charset="0"/>
                <a:ea typeface="ＭＳ Ｐゴシック" charset="0"/>
              </a:defRPr>
            </a:lvl8pPr>
            <a:lvl9pPr marL="3886200" indent="-228600" eaLnBrk="0" fontAlgn="base" hangingPunct="0">
              <a:spcBef>
                <a:spcPct val="0"/>
              </a:spcBef>
              <a:spcAft>
                <a:spcPct val="0"/>
              </a:spcAft>
              <a:defRPr sz="2400">
                <a:solidFill>
                  <a:schemeClr val="tx1"/>
                </a:solidFill>
                <a:latin typeface="Arial Black" charset="0"/>
                <a:ea typeface="ＭＳ Ｐゴシック" charset="0"/>
              </a:defRPr>
            </a:lvl9pPr>
          </a:lstStyle>
          <a:p>
            <a:pPr eaLnBrk="1" hangingPunct="1">
              <a:defRPr/>
            </a:pPr>
            <a:endParaRPr lang="en-US" dirty="0">
              <a:solidFill>
                <a:srgbClr val="FF0000"/>
              </a:solidFill>
              <a:latin typeface="+mj-lt"/>
            </a:endParaRPr>
          </a:p>
          <a:p>
            <a:pPr eaLnBrk="1" hangingPunct="1">
              <a:defRPr/>
            </a:pPr>
            <a:r>
              <a:rPr lang="en-US" sz="3200" dirty="0">
                <a:solidFill>
                  <a:srgbClr val="CC66FF"/>
                </a:solidFill>
                <a:latin typeface="+mj-lt"/>
              </a:rPr>
              <a:t>Equations are solved numerically</a:t>
            </a:r>
          </a:p>
          <a:p>
            <a:pPr eaLnBrk="1" hangingPunct="1">
              <a:defRPr/>
            </a:pPr>
            <a:endParaRPr lang="en-US" dirty="0">
              <a:solidFill>
                <a:srgbClr val="FF0000"/>
              </a:solidFill>
              <a:latin typeface="+mj-lt"/>
            </a:endParaRPr>
          </a:p>
          <a:p>
            <a:pPr eaLnBrk="1" hangingPunct="1">
              <a:defRPr/>
            </a:pPr>
            <a:endParaRPr lang="en-US" dirty="0">
              <a:solidFill>
                <a:srgbClr val="FF0000"/>
              </a:solidFill>
              <a:latin typeface="+mj-lt"/>
            </a:endParaRPr>
          </a:p>
        </p:txBody>
      </p:sp>
      <p:pic>
        <p:nvPicPr>
          <p:cNvPr id="38914" name="Picture 1" descr="CliMA-2018.jpg">
            <a:extLst>
              <a:ext uri="{FF2B5EF4-FFF2-40B4-BE49-F238E27FC236}">
                <a16:creationId xmlns:a16="http://schemas.microsoft.com/office/drawing/2014/main" id="{73B4BB78-EDDE-40C7-B209-CD6B53B124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944688"/>
            <a:ext cx="6983413" cy="465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C00A137F-B37F-2639-4A7F-8AA5CE44FC06}"/>
              </a:ext>
            </a:extLst>
          </p:cNvPr>
          <p:cNvCxnSpPr>
            <a:cxnSpLocks noChangeShapeType="1"/>
          </p:cNvCxnSpPr>
          <p:nvPr/>
        </p:nvCxnSpPr>
        <p:spPr bwMode="auto">
          <a:xfrm>
            <a:off x="1476375" y="3644900"/>
            <a:ext cx="503238" cy="144463"/>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p:spPr>
      </p:cxnSp>
      <p:sp>
        <p:nvSpPr>
          <p:cNvPr id="39938" name="TextBox 3">
            <a:extLst>
              <a:ext uri="{FF2B5EF4-FFF2-40B4-BE49-F238E27FC236}">
                <a16:creationId xmlns:a16="http://schemas.microsoft.com/office/drawing/2014/main" id="{5717B2CB-0EEA-7CC9-4799-5FF535CCFB3A}"/>
              </a:ext>
            </a:extLst>
          </p:cNvPr>
          <p:cNvSpPr txBox="1">
            <a:spLocks noChangeArrowheads="1"/>
          </p:cNvSpPr>
          <p:nvPr/>
        </p:nvSpPr>
        <p:spPr bwMode="auto">
          <a:xfrm>
            <a:off x="1403350" y="3295650"/>
            <a:ext cx="7921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baseline="30000">
                <a:cs typeface="Arial" panose="020B0604020202020204" pitchFamily="34" charset="0"/>
              </a:rPr>
              <a:t>100km</a:t>
            </a:r>
          </a:p>
        </p:txBody>
      </p:sp>
      <p:pic>
        <p:nvPicPr>
          <p:cNvPr id="39939" name="Picture 5" descr="Climate-model-resolution-600x325.jpg">
            <a:extLst>
              <a:ext uri="{FF2B5EF4-FFF2-40B4-BE49-F238E27FC236}">
                <a16:creationId xmlns:a16="http://schemas.microsoft.com/office/drawing/2014/main" id="{45705245-33D1-C7B5-1850-85F8B146B3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749425"/>
            <a:ext cx="7620000"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8DD7C47-48CA-67ED-4B4C-91AF7D44BCE7}"/>
              </a:ext>
            </a:extLst>
          </p:cNvPr>
          <p:cNvSpPr>
            <a:spLocks noChangeArrowheads="1"/>
          </p:cNvSpPr>
          <p:nvPr/>
        </p:nvSpPr>
        <p:spPr bwMode="auto">
          <a:xfrm>
            <a:off x="611188" y="3716338"/>
            <a:ext cx="1873250" cy="217487"/>
          </a:xfrm>
          <a:prstGeom prst="rect">
            <a:avLst/>
          </a:prstGeom>
          <a:solidFill>
            <a:srgbClr val="FF0000">
              <a:alpha val="21960"/>
            </a:srgbClr>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chemeClr val="lt1"/>
              </a:solidFill>
              <a:latin typeface="+mn-lt"/>
              <a:ea typeface="+mn-ea"/>
            </a:endParaRPr>
          </a:p>
        </p:txBody>
      </p:sp>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2ED8FA6D-5FDB-37C5-4508-E165909DF461}"/>
              </a:ext>
            </a:extLst>
          </p:cNvPr>
          <p:cNvSpPr>
            <a:spLocks noGrp="1" noChangeArrowheads="1"/>
          </p:cNvSpPr>
          <p:nvPr>
            <p:ph type="title" idx="4294967295"/>
          </p:nvPr>
        </p:nvSpPr>
        <p:spPr>
          <a:xfrm>
            <a:off x="1219200" y="228600"/>
            <a:ext cx="7620000" cy="889000"/>
          </a:xfrm>
        </p:spPr>
        <p:txBody>
          <a:bodyPr anchor="t"/>
          <a:lstStyle/>
          <a:p>
            <a:r>
              <a:rPr lang="en-GB" altLang="en-US" sz="3200">
                <a:solidFill>
                  <a:srgbClr val="FF0000"/>
                </a:solidFill>
                <a:ea typeface="ＭＳ Ｐゴシック" panose="020B0600070205080204" pitchFamily="34" charset="-128"/>
              </a:rPr>
              <a:t>Data: Sources of observation</a:t>
            </a:r>
            <a:endParaRPr lang="en-GB" altLang="en-US" b="1">
              <a:ea typeface="ＭＳ Ｐゴシック" panose="020B0600070205080204" pitchFamily="34" charset="-128"/>
            </a:endParaRPr>
          </a:p>
        </p:txBody>
      </p:sp>
      <p:pic>
        <p:nvPicPr>
          <p:cNvPr id="29698" name="Picture 3">
            <a:extLst>
              <a:ext uri="{FF2B5EF4-FFF2-40B4-BE49-F238E27FC236}">
                <a16:creationId xmlns:a16="http://schemas.microsoft.com/office/drawing/2014/main" id="{492E3BE7-89F3-2D70-B2F1-AF459845AAF8}"/>
              </a:ext>
            </a:extLst>
          </p:cNvPr>
          <p:cNvPicPr>
            <a:picLocks noChangeAspect="1" noChangeArrowheads="1"/>
          </p:cNvPicPr>
          <p:nvPr/>
        </p:nvPicPr>
        <p:blipFill>
          <a:blip r:embed="rId3">
            <a:clrChange>
              <a:clrFrom>
                <a:srgbClr val="E0F4FD"/>
              </a:clrFrom>
              <a:clrTo>
                <a:srgbClr val="E0F4FD">
                  <a:alpha val="0"/>
                </a:srgbClr>
              </a:clrTo>
            </a:clrChange>
            <a:extLst>
              <a:ext uri="{28A0092B-C50C-407E-A947-70E740481C1C}">
                <a14:useLocalDpi xmlns:a14="http://schemas.microsoft.com/office/drawing/2010/main" val="0"/>
              </a:ext>
            </a:extLst>
          </a:blip>
          <a:srcRect/>
          <a:stretch>
            <a:fillRect/>
          </a:stretch>
        </p:blipFill>
        <p:spPr bwMode="auto">
          <a:xfrm>
            <a:off x="228600" y="798513"/>
            <a:ext cx="8382000" cy="589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699661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4" descr="A picture containing text, floor, indoor, subway&#10;&#10;Description automatically generated">
            <a:extLst>
              <a:ext uri="{FF2B5EF4-FFF2-40B4-BE49-F238E27FC236}">
                <a16:creationId xmlns:a16="http://schemas.microsoft.com/office/drawing/2014/main" id="{034A0C1E-2142-E73A-DC85-DE5888B1F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450"/>
            <a:ext cx="9144000"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A81CBE5-51E1-ED3D-8886-9D0373A236B2}"/>
              </a:ext>
            </a:extLst>
          </p:cNvPr>
          <p:cNvSpPr txBox="1"/>
          <p:nvPr/>
        </p:nvSpPr>
        <p:spPr>
          <a:xfrm>
            <a:off x="323850" y="4941888"/>
            <a:ext cx="8280400" cy="1938337"/>
          </a:xfrm>
          <a:prstGeom prst="rect">
            <a:avLst/>
          </a:prstGeom>
          <a:noFill/>
        </p:spPr>
        <p:txBody>
          <a:bodyPr>
            <a:spAutoFit/>
          </a:bodyPr>
          <a:lstStyle/>
          <a:p>
            <a:pPr>
              <a:defRPr/>
            </a:pPr>
            <a:r>
              <a:rPr lang="en-US" dirty="0">
                <a:latin typeface="+mj-lt"/>
              </a:rPr>
              <a:t>High performance numerical methods:</a:t>
            </a:r>
          </a:p>
          <a:p>
            <a:pPr>
              <a:defRPr/>
            </a:pPr>
            <a:endParaRPr lang="en-US" dirty="0">
              <a:latin typeface="+mj-lt"/>
            </a:endParaRPr>
          </a:p>
          <a:p>
            <a:pPr>
              <a:defRPr/>
            </a:pPr>
            <a:r>
              <a:rPr lang="en-US" dirty="0">
                <a:latin typeface="+mj-lt"/>
              </a:rPr>
              <a:t>Finite volume, semi-</a:t>
            </a:r>
            <a:r>
              <a:rPr lang="en-US" dirty="0" err="1">
                <a:latin typeface="+mj-lt"/>
              </a:rPr>
              <a:t>Lagrangian</a:t>
            </a:r>
            <a:r>
              <a:rPr lang="en-US" dirty="0">
                <a:latin typeface="+mj-lt"/>
              </a:rPr>
              <a:t>, parallel</a:t>
            </a:r>
          </a:p>
          <a:p>
            <a:pPr>
              <a:defRPr/>
            </a:pPr>
            <a:endParaRPr lang="en-US" dirty="0">
              <a:latin typeface="+mj-lt"/>
            </a:endParaRPr>
          </a:p>
          <a:p>
            <a:pPr>
              <a:defRPr/>
            </a:pPr>
            <a:r>
              <a:rPr lang="en-US" dirty="0">
                <a:latin typeface="+mj-lt"/>
              </a:rPr>
              <a:t>Ten year testing </a:t>
            </a:r>
            <a:r>
              <a:rPr lang="en-US" dirty="0" err="1">
                <a:latin typeface="+mj-lt"/>
              </a:rPr>
              <a:t>programme</a:t>
            </a:r>
            <a:r>
              <a:rPr lang="en-US" dirty="0">
                <a:latin typeface="+mj-lt"/>
              </a:rPr>
              <a:t>!</a:t>
            </a:r>
          </a:p>
        </p:txBody>
      </p:sp>
      <p:sp>
        <p:nvSpPr>
          <p:cNvPr id="10" name="TextBox 9">
            <a:extLst>
              <a:ext uri="{FF2B5EF4-FFF2-40B4-BE49-F238E27FC236}">
                <a16:creationId xmlns:a16="http://schemas.microsoft.com/office/drawing/2014/main" id="{6D65E884-C70C-705A-E350-BB3C5321DEF1}"/>
              </a:ext>
            </a:extLst>
          </p:cNvPr>
          <p:cNvSpPr txBox="1"/>
          <p:nvPr/>
        </p:nvSpPr>
        <p:spPr>
          <a:xfrm>
            <a:off x="323850" y="4953000"/>
            <a:ext cx="8280400" cy="1939925"/>
          </a:xfrm>
          <a:prstGeom prst="rect">
            <a:avLst/>
          </a:prstGeom>
          <a:noFill/>
        </p:spPr>
        <p:txBody>
          <a:bodyPr>
            <a:spAutoFit/>
          </a:bodyPr>
          <a:lstStyle/>
          <a:p>
            <a:pPr>
              <a:defRPr/>
            </a:pPr>
            <a:r>
              <a:rPr lang="en-US" dirty="0">
                <a:solidFill>
                  <a:srgbClr val="7030A0"/>
                </a:solidFill>
                <a:latin typeface="+mj-lt"/>
              </a:rPr>
              <a:t>High performance numerical methods:</a:t>
            </a:r>
          </a:p>
          <a:p>
            <a:pPr>
              <a:defRPr/>
            </a:pPr>
            <a:endParaRPr lang="en-US" dirty="0">
              <a:latin typeface="+mj-lt"/>
            </a:endParaRPr>
          </a:p>
          <a:p>
            <a:pPr>
              <a:defRPr/>
            </a:pPr>
            <a:r>
              <a:rPr lang="en-US" dirty="0">
                <a:latin typeface="+mj-lt"/>
              </a:rPr>
              <a:t>Finite volume, semi-</a:t>
            </a:r>
            <a:r>
              <a:rPr lang="en-US" dirty="0" err="1">
                <a:latin typeface="+mj-lt"/>
              </a:rPr>
              <a:t>Lagrangian</a:t>
            </a:r>
            <a:r>
              <a:rPr lang="en-US" dirty="0">
                <a:latin typeface="+mj-lt"/>
              </a:rPr>
              <a:t>, parallel, deep learning</a:t>
            </a:r>
          </a:p>
          <a:p>
            <a:pPr>
              <a:defRPr/>
            </a:pPr>
            <a:endParaRPr lang="en-US" dirty="0">
              <a:latin typeface="+mj-lt"/>
            </a:endParaRPr>
          </a:p>
          <a:p>
            <a:pPr>
              <a:defRPr/>
            </a:pPr>
            <a:r>
              <a:rPr lang="en-US" dirty="0">
                <a:latin typeface="+mj-lt"/>
              </a:rPr>
              <a:t>Ten year testing </a:t>
            </a:r>
            <a:r>
              <a:rPr lang="en-US" dirty="0" err="1">
                <a:latin typeface="+mj-lt"/>
              </a:rPr>
              <a:t>programme</a:t>
            </a:r>
            <a:r>
              <a:rPr lang="en-US" dirty="0">
                <a:latin typeface="+mj-lt"/>
              </a:rPr>
              <a:t>!</a:t>
            </a:r>
          </a:p>
        </p:txBody>
      </p:sp>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C579F3-4986-3C25-6DCF-9A2E63E9B5D4}"/>
              </a:ext>
            </a:extLst>
          </p:cNvPr>
          <p:cNvSpPr txBox="1"/>
          <p:nvPr/>
        </p:nvSpPr>
        <p:spPr>
          <a:xfrm>
            <a:off x="1043608" y="836712"/>
            <a:ext cx="5688632" cy="46166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importance of chaos</a:t>
            </a:r>
          </a:p>
        </p:txBody>
      </p:sp>
      <p:sp>
        <p:nvSpPr>
          <p:cNvPr id="3" name="Rectangle 1">
            <a:extLst>
              <a:ext uri="{FF2B5EF4-FFF2-40B4-BE49-F238E27FC236}">
                <a16:creationId xmlns:a16="http://schemas.microsoft.com/office/drawing/2014/main" id="{4A03F6E8-5E50-AF03-40B3-665882218771}"/>
              </a:ext>
            </a:extLst>
          </p:cNvPr>
          <p:cNvSpPr>
            <a:spLocks noChangeArrowheads="1"/>
          </p:cNvSpPr>
          <p:nvPr/>
        </p:nvSpPr>
        <p:spPr bwMode="auto">
          <a:xfrm>
            <a:off x="755576" y="1772816"/>
            <a:ext cx="7758628" cy="370521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rm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lnSpc>
                <a:spcPct val="90000"/>
              </a:lnSpc>
              <a:spcBef>
                <a:spcPct val="0"/>
              </a:spcBef>
              <a:spcAft>
                <a:spcPts val="600"/>
              </a:spcAft>
              <a:buNone/>
            </a:pPr>
            <a:r>
              <a:rPr lang="en-US" altLang="en-US" i="1" dirty="0">
                <a:solidFill>
                  <a:srgbClr val="7030A0"/>
                </a:solidFill>
                <a:latin typeface="+mn-lt"/>
                <a:ea typeface="+mn-ea"/>
                <a:cs typeface="+mn-cs"/>
              </a:rPr>
              <a:t>Chaotic motion is complex, irregular and otherwise unpredictable </a:t>
            </a:r>
            <a:r>
              <a:rPr lang="en-US" altLang="en-US" i="1" dirty="0" err="1">
                <a:solidFill>
                  <a:srgbClr val="7030A0"/>
                </a:solidFill>
                <a:latin typeface="+mn-lt"/>
                <a:ea typeface="+mn-ea"/>
                <a:cs typeface="+mn-cs"/>
              </a:rPr>
              <a:t>behaviour</a:t>
            </a:r>
            <a:r>
              <a:rPr lang="en-US" altLang="en-US" i="1" dirty="0">
                <a:solidFill>
                  <a:srgbClr val="7030A0"/>
                </a:solidFill>
                <a:latin typeface="+mn-lt"/>
                <a:ea typeface="+mn-ea"/>
                <a:cs typeface="+mn-cs"/>
              </a:rPr>
              <a:t> which arises from a ‘simple’ system which can be exactly described by ‘simple’ mathematical laws. </a:t>
            </a:r>
            <a:endParaRPr lang="en-US" altLang="en-US" dirty="0">
              <a:solidFill>
                <a:srgbClr val="7030A0"/>
              </a:solidFill>
              <a:latin typeface="+mn-lt"/>
              <a:ea typeface="+mn-ea"/>
              <a:cs typeface="+mn-cs"/>
            </a:endParaRPr>
          </a:p>
        </p:txBody>
      </p:sp>
      <p:sp>
        <p:nvSpPr>
          <p:cNvPr id="4" name="TextBox 3">
            <a:extLst>
              <a:ext uri="{FF2B5EF4-FFF2-40B4-BE49-F238E27FC236}">
                <a16:creationId xmlns:a16="http://schemas.microsoft.com/office/drawing/2014/main" id="{63036E15-020F-2EDF-FB4C-D5014E7E3EFB}"/>
              </a:ext>
            </a:extLst>
          </p:cNvPr>
          <p:cNvSpPr txBox="1"/>
          <p:nvPr/>
        </p:nvSpPr>
        <p:spPr>
          <a:xfrm>
            <a:off x="467544" y="4509120"/>
            <a:ext cx="8046660" cy="1938992"/>
          </a:xfrm>
          <a:prstGeom prst="rect">
            <a:avLst/>
          </a:prstGeom>
          <a:noFill/>
        </p:spPr>
        <p:txBody>
          <a:bodyPr wrap="square" rtlCol="0">
            <a:spAutoFit/>
          </a:bodyPr>
          <a:lstStyle/>
          <a:p>
            <a:r>
              <a:rPr lang="en-US" dirty="0">
                <a:solidFill>
                  <a:srgbClr val="0070C0"/>
                </a:solidFill>
                <a:latin typeface="Arial" panose="020B0604020202020204" pitchFamily="34" charset="0"/>
                <a:cs typeface="Arial" panose="020B0604020202020204" pitchFamily="34" charset="0"/>
              </a:rPr>
              <a:t>Manifested as sensitivity to initial conditions after the Lyapunov time</a:t>
            </a:r>
          </a:p>
          <a:p>
            <a:endParaRPr lang="en-US" dirty="0">
              <a:solidFill>
                <a:srgbClr val="0070C0"/>
              </a:solidFill>
              <a:latin typeface="Arial" panose="020B0604020202020204" pitchFamily="34" charset="0"/>
              <a:cs typeface="Arial" panose="020B0604020202020204" pitchFamily="34" charset="0"/>
            </a:endParaRPr>
          </a:p>
          <a:p>
            <a:endParaRPr lang="en-US" dirty="0">
              <a:solidFill>
                <a:srgbClr val="0070C0"/>
              </a:solidFill>
              <a:latin typeface="Arial" panose="020B0604020202020204" pitchFamily="34" charset="0"/>
              <a:cs typeface="Arial" panose="020B0604020202020204" pitchFamily="34" charset="0"/>
            </a:endParaRPr>
          </a:p>
          <a:p>
            <a:r>
              <a:rPr lang="en-US" dirty="0">
                <a:solidFill>
                  <a:srgbClr val="0070C0"/>
                </a:solidFill>
                <a:latin typeface="Arial" panose="020B0604020202020204" pitchFamily="34" charset="0"/>
                <a:cs typeface="Arial" panose="020B0604020202020204" pitchFamily="34" charset="0"/>
              </a:rPr>
              <a:t>and complex trajectories on strange attractors</a:t>
            </a:r>
          </a:p>
        </p:txBody>
      </p:sp>
    </p:spTree>
    <p:extLst>
      <p:ext uri="{BB962C8B-B14F-4D97-AF65-F5344CB8AC3E}">
        <p14:creationId xmlns:p14="http://schemas.microsoft.com/office/powerpoint/2010/main" val="2814729798"/>
      </p:ext>
    </p:ext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11">
            <a:extLst>
              <a:ext uri="{FF2B5EF4-FFF2-40B4-BE49-F238E27FC236}">
                <a16:creationId xmlns:a16="http://schemas.microsoft.com/office/drawing/2014/main" id="{25A6E9A1-7C34-207C-6824-57B5661FC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47925"/>
            <a:ext cx="3532187"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8" name="Text Box 4">
            <a:extLst>
              <a:ext uri="{FF2B5EF4-FFF2-40B4-BE49-F238E27FC236}">
                <a16:creationId xmlns:a16="http://schemas.microsoft.com/office/drawing/2014/main" id="{B0B2D2E7-C1D0-4E87-B1B5-588B1D3E1348}"/>
              </a:ext>
            </a:extLst>
          </p:cNvPr>
          <p:cNvSpPr txBox="1">
            <a:spLocks noChangeArrowheads="1"/>
          </p:cNvSpPr>
          <p:nvPr/>
        </p:nvSpPr>
        <p:spPr bwMode="auto">
          <a:xfrm>
            <a:off x="1116013" y="404813"/>
            <a:ext cx="8027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2400">
                <a:solidFill>
                  <a:srgbClr val="FF0000"/>
                </a:solidFill>
              </a:rPr>
              <a:t>Newton</a:t>
            </a:r>
            <a:r>
              <a:rPr lang="ja-JP" altLang="en-GB" sz="2400">
                <a:solidFill>
                  <a:srgbClr val="FF0000"/>
                </a:solidFill>
              </a:rPr>
              <a:t>’</a:t>
            </a:r>
            <a:r>
              <a:rPr lang="en-GB" altLang="ja-JP" sz="2400">
                <a:solidFill>
                  <a:srgbClr val="FF0000"/>
                </a:solidFill>
              </a:rPr>
              <a:t>s laws</a:t>
            </a:r>
            <a:r>
              <a:rPr lang="en-GB" altLang="ja-JP" sz="2400"/>
              <a:t> apply to the </a:t>
            </a:r>
            <a:r>
              <a:rPr lang="en-GB" altLang="ja-JP" sz="2400">
                <a:solidFill>
                  <a:schemeClr val="accent2"/>
                </a:solidFill>
              </a:rPr>
              <a:t>double pendulum!</a:t>
            </a:r>
            <a:endParaRPr lang="en-GB" altLang="en-US" sz="2400">
              <a:solidFill>
                <a:schemeClr val="accent2"/>
              </a:solidFill>
            </a:endParaRPr>
          </a:p>
        </p:txBody>
      </p:sp>
      <p:graphicFrame>
        <p:nvGraphicFramePr>
          <p:cNvPr id="64522" name="Object 10">
            <a:extLst>
              <a:ext uri="{FF2B5EF4-FFF2-40B4-BE49-F238E27FC236}">
                <a16:creationId xmlns:a16="http://schemas.microsoft.com/office/drawing/2014/main" id="{CA61E762-2B15-41E2-B88B-DA7EDAC5D98D}"/>
              </a:ext>
            </a:extLst>
          </p:cNvPr>
          <p:cNvGraphicFramePr>
            <a:graphicFrameLocks noGrp="1" noChangeAspect="1"/>
          </p:cNvGraphicFramePr>
          <p:nvPr>
            <p:ph sz="quarter" idx="3"/>
          </p:nvPr>
        </p:nvGraphicFramePr>
        <p:xfrm>
          <a:off x="827088" y="2074863"/>
          <a:ext cx="482600" cy="633412"/>
        </p:xfrm>
        <a:graphic>
          <a:graphicData uri="http://schemas.openxmlformats.org/presentationml/2006/ole">
            <mc:AlternateContent xmlns:mc="http://schemas.openxmlformats.org/markup-compatibility/2006">
              <mc:Choice xmlns:v="urn:schemas-microsoft-com:vml" Requires="v">
                <p:oleObj name="Equation" r:id="rId4" imgW="165100" imgH="215900" progId="Equation.3">
                  <p:embed/>
                </p:oleObj>
              </mc:Choice>
              <mc:Fallback>
                <p:oleObj name="Equation" r:id="rId4" imgW="165100" imgH="215900" progId="Equation.3">
                  <p:embed/>
                  <p:pic>
                    <p:nvPicPr>
                      <p:cNvPr id="64522" name="Object 10">
                        <a:extLst>
                          <a:ext uri="{FF2B5EF4-FFF2-40B4-BE49-F238E27FC236}">
                            <a16:creationId xmlns:a16="http://schemas.microsoft.com/office/drawing/2014/main" id="{CA61E762-2B15-41E2-B88B-DA7EDAC5D9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2074863"/>
                        <a:ext cx="482600" cy="633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4525" name="Object 13">
            <a:extLst>
              <a:ext uri="{FF2B5EF4-FFF2-40B4-BE49-F238E27FC236}">
                <a16:creationId xmlns:a16="http://schemas.microsoft.com/office/drawing/2014/main" id="{79EBBCD8-148F-3BCE-FD75-E0F7A396B0F2}"/>
              </a:ext>
            </a:extLst>
          </p:cNvPr>
          <p:cNvGraphicFramePr>
            <a:graphicFrameLocks noGrp="1" noChangeAspect="1"/>
          </p:cNvGraphicFramePr>
          <p:nvPr>
            <p:ph sz="quarter" idx="4"/>
          </p:nvPr>
        </p:nvGraphicFramePr>
        <p:xfrm>
          <a:off x="827088" y="1268413"/>
          <a:ext cx="457200" cy="647700"/>
        </p:xfrm>
        <a:graphic>
          <a:graphicData uri="http://schemas.openxmlformats.org/presentationml/2006/ole">
            <mc:AlternateContent xmlns:mc="http://schemas.openxmlformats.org/markup-compatibility/2006">
              <mc:Choice xmlns:v="urn:schemas-microsoft-com:vml" Requires="v">
                <p:oleObj name="Equation" r:id="rId6" imgW="152400" imgH="215900" progId="Equation.3">
                  <p:embed/>
                </p:oleObj>
              </mc:Choice>
              <mc:Fallback>
                <p:oleObj name="Equation" r:id="rId6" imgW="152400" imgH="215900" progId="Equation.3">
                  <p:embed/>
                  <p:pic>
                    <p:nvPicPr>
                      <p:cNvPr id="64525" name="Object 13">
                        <a:extLst>
                          <a:ext uri="{FF2B5EF4-FFF2-40B4-BE49-F238E27FC236}">
                            <a16:creationId xmlns:a16="http://schemas.microsoft.com/office/drawing/2014/main" id="{79EBBCD8-148F-3BCE-FD75-E0F7A396B0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1268413"/>
                        <a:ext cx="4572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4529" name="Text Box 17">
            <a:extLst>
              <a:ext uri="{FF2B5EF4-FFF2-40B4-BE49-F238E27FC236}">
                <a16:creationId xmlns:a16="http://schemas.microsoft.com/office/drawing/2014/main" id="{59DD4992-A5B7-01F1-E2DA-CC197368708B}"/>
              </a:ext>
            </a:extLst>
          </p:cNvPr>
          <p:cNvSpPr txBox="1">
            <a:spLocks noChangeArrowheads="1"/>
          </p:cNvSpPr>
          <p:nvPr/>
        </p:nvSpPr>
        <p:spPr bwMode="auto">
          <a:xfrm>
            <a:off x="1836738" y="1387475"/>
            <a:ext cx="5688012" cy="457200"/>
          </a:xfrm>
          <a:prstGeom prst="rect">
            <a:avLst/>
          </a:prstGeom>
          <a:noFill/>
          <a:ln>
            <a:noFill/>
          </a:ln>
          <a:effectLst/>
        </p:spPr>
        <p:txBody>
          <a:bodyPr>
            <a:spAutoFit/>
          </a:bodyPr>
          <a:lstStyle/>
          <a:p>
            <a:pPr eaLnBrk="1" hangingPunct="1">
              <a:spcBef>
                <a:spcPct val="50000"/>
              </a:spcBef>
              <a:defRPr/>
            </a:pPr>
            <a:r>
              <a:rPr lang="en-GB" dirty="0">
                <a:solidFill>
                  <a:srgbClr val="CC66FF"/>
                </a:solidFill>
                <a:latin typeface="+mj-lt"/>
                <a:ea typeface="ＭＳ Ｐゴシック" charset="0"/>
              </a:rPr>
              <a:t>Angle</a:t>
            </a:r>
            <a:r>
              <a:rPr lang="en-GB" dirty="0">
                <a:latin typeface="+mj-lt"/>
                <a:ea typeface="ＭＳ Ｐゴシック" charset="0"/>
              </a:rPr>
              <a:t> of </a:t>
            </a:r>
            <a:r>
              <a:rPr lang="en-GB" dirty="0">
                <a:solidFill>
                  <a:schemeClr val="accent2"/>
                </a:solidFill>
                <a:latin typeface="+mj-lt"/>
                <a:ea typeface="ＭＳ Ｐゴシック" charset="0"/>
              </a:rPr>
              <a:t>top part</a:t>
            </a:r>
          </a:p>
        </p:txBody>
      </p:sp>
      <p:sp>
        <p:nvSpPr>
          <p:cNvPr id="64530" name="Text Box 18">
            <a:extLst>
              <a:ext uri="{FF2B5EF4-FFF2-40B4-BE49-F238E27FC236}">
                <a16:creationId xmlns:a16="http://schemas.microsoft.com/office/drawing/2014/main" id="{5AD5F1B7-2E96-8C50-68E9-4E49A094E3E6}"/>
              </a:ext>
            </a:extLst>
          </p:cNvPr>
          <p:cNvSpPr txBox="1">
            <a:spLocks noChangeArrowheads="1"/>
          </p:cNvSpPr>
          <p:nvPr/>
        </p:nvSpPr>
        <p:spPr bwMode="auto">
          <a:xfrm>
            <a:off x="1835150" y="2133600"/>
            <a:ext cx="4895850" cy="457200"/>
          </a:xfrm>
          <a:prstGeom prst="rect">
            <a:avLst/>
          </a:prstGeom>
          <a:noFill/>
          <a:ln>
            <a:noFill/>
          </a:ln>
          <a:effectLst/>
        </p:spPr>
        <p:txBody>
          <a:bodyPr>
            <a:spAutoFit/>
          </a:bodyPr>
          <a:lstStyle/>
          <a:p>
            <a:pPr eaLnBrk="1" hangingPunct="1">
              <a:spcBef>
                <a:spcPct val="50000"/>
              </a:spcBef>
              <a:defRPr/>
            </a:pPr>
            <a:r>
              <a:rPr lang="en-GB" dirty="0">
                <a:solidFill>
                  <a:srgbClr val="CC66FF"/>
                </a:solidFill>
                <a:latin typeface="+mj-lt"/>
                <a:ea typeface="ＭＳ Ｐゴシック" charset="0"/>
              </a:rPr>
              <a:t>Angle</a:t>
            </a:r>
            <a:r>
              <a:rPr lang="en-GB" dirty="0">
                <a:latin typeface="+mj-lt"/>
                <a:ea typeface="ＭＳ Ｐゴシック" charset="0"/>
              </a:rPr>
              <a:t> of </a:t>
            </a:r>
            <a:r>
              <a:rPr lang="en-GB" dirty="0">
                <a:solidFill>
                  <a:schemeClr val="accent2"/>
                </a:solidFill>
                <a:latin typeface="+mj-lt"/>
                <a:ea typeface="ＭＳ Ｐゴシック" charset="0"/>
              </a:rPr>
              <a:t>bottom part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5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5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5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5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9" grpId="0"/>
      <p:bldP spid="645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5" name="Object 6">
            <a:extLst>
              <a:ext uri="{FF2B5EF4-FFF2-40B4-BE49-F238E27FC236}">
                <a16:creationId xmlns:a16="http://schemas.microsoft.com/office/drawing/2014/main" id="{74091A23-E679-1286-2697-35C010AE6A09}"/>
              </a:ext>
            </a:extLst>
          </p:cNvPr>
          <p:cNvGraphicFramePr>
            <a:graphicFrameLocks noChangeAspect="1"/>
          </p:cNvGraphicFramePr>
          <p:nvPr/>
        </p:nvGraphicFramePr>
        <p:xfrm>
          <a:off x="179388" y="1658938"/>
          <a:ext cx="8856662" cy="2417762"/>
        </p:xfrm>
        <a:graphic>
          <a:graphicData uri="http://schemas.openxmlformats.org/presentationml/2006/ole">
            <mc:AlternateContent xmlns:mc="http://schemas.openxmlformats.org/markup-compatibility/2006">
              <mc:Choice xmlns:v="urn:schemas-microsoft-com:vml" Requires="v">
                <p:oleObj name="Document" r:id="rId2" imgW="12598400" imgH="3048000" progId="Word.Document.12">
                  <p:embed/>
                </p:oleObj>
              </mc:Choice>
              <mc:Fallback>
                <p:oleObj name="Document" r:id="rId2" imgW="12598400" imgH="3048000" progId="Word.Document.12">
                  <p:embed/>
                  <p:pic>
                    <p:nvPicPr>
                      <p:cNvPr id="67585" name="Object 6">
                        <a:extLst>
                          <a:ext uri="{FF2B5EF4-FFF2-40B4-BE49-F238E27FC236}">
                            <a16:creationId xmlns:a16="http://schemas.microsoft.com/office/drawing/2014/main" id="{74091A23-E679-1286-2697-35C010AE6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658938"/>
                        <a:ext cx="8856662" cy="241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a:extLst>
              <a:ext uri="{FF2B5EF4-FFF2-40B4-BE49-F238E27FC236}">
                <a16:creationId xmlns:a16="http://schemas.microsoft.com/office/drawing/2014/main" id="{8C77372F-189A-449B-FE0B-315DD0237272}"/>
              </a:ext>
            </a:extLst>
          </p:cNvPr>
          <p:cNvSpPr txBox="1"/>
          <p:nvPr/>
        </p:nvSpPr>
        <p:spPr>
          <a:xfrm>
            <a:off x="468313" y="476250"/>
            <a:ext cx="8064500" cy="831850"/>
          </a:xfrm>
          <a:prstGeom prst="rect">
            <a:avLst/>
          </a:prstGeom>
          <a:noFill/>
        </p:spPr>
        <p:txBody>
          <a:bodyPr>
            <a:spAutoFit/>
          </a:bodyPr>
          <a:lstStyle/>
          <a:p>
            <a:pPr eaLnBrk="1" hangingPunct="1">
              <a:defRPr/>
            </a:pPr>
            <a:r>
              <a:rPr lang="en-US" dirty="0">
                <a:solidFill>
                  <a:srgbClr val="3366FF"/>
                </a:solidFill>
                <a:latin typeface="+mj-lt"/>
                <a:ea typeface="ＭＳ Ｐゴシック" charset="0"/>
                <a:cs typeface="ＭＳ Ｐゴシック" charset="0"/>
              </a:rPr>
              <a:t>Motion is described by a coupled pair of second order nonlinear ordinary differential equations </a:t>
            </a:r>
          </a:p>
        </p:txBody>
      </p:sp>
      <p:sp>
        <p:nvSpPr>
          <p:cNvPr id="9" name="TextBox 8">
            <a:extLst>
              <a:ext uri="{FF2B5EF4-FFF2-40B4-BE49-F238E27FC236}">
                <a16:creationId xmlns:a16="http://schemas.microsoft.com/office/drawing/2014/main" id="{8B0C8BCD-B616-0515-F7A5-D2B103C7C982}"/>
              </a:ext>
            </a:extLst>
          </p:cNvPr>
          <p:cNvSpPr txBox="1"/>
          <p:nvPr/>
        </p:nvSpPr>
        <p:spPr>
          <a:xfrm>
            <a:off x="395288" y="4740275"/>
            <a:ext cx="8424862" cy="1568450"/>
          </a:xfrm>
          <a:prstGeom prst="rect">
            <a:avLst/>
          </a:prstGeom>
          <a:noFill/>
        </p:spPr>
        <p:txBody>
          <a:bodyPr>
            <a:spAutoFit/>
          </a:bodyPr>
          <a:lstStyle/>
          <a:p>
            <a:pPr marL="342900" indent="-342900" eaLnBrk="1" hangingPunct="1">
              <a:buFont typeface="Arial"/>
              <a:buChar char="•"/>
              <a:defRPr/>
            </a:pPr>
            <a:r>
              <a:rPr lang="en-US" dirty="0">
                <a:solidFill>
                  <a:srgbClr val="FF0000"/>
                </a:solidFill>
                <a:latin typeface="+mj-lt"/>
                <a:ea typeface="ＭＳ Ｐゴシック" charset="0"/>
                <a:cs typeface="ＭＳ Ｐゴシック" charset="0"/>
              </a:rPr>
              <a:t>Small swings</a:t>
            </a:r>
            <a:r>
              <a:rPr lang="en-US" dirty="0">
                <a:latin typeface="+mj-lt"/>
                <a:ea typeface="ＭＳ Ｐゴシック" charset="0"/>
                <a:cs typeface="ＭＳ Ｐゴシック" charset="0"/>
              </a:rPr>
              <a:t>: Can be solved exactly to give in phase and out of phase solutions</a:t>
            </a:r>
          </a:p>
          <a:p>
            <a:pPr marL="342900" indent="-342900" eaLnBrk="1" hangingPunct="1">
              <a:buFont typeface="Arial"/>
              <a:buChar char="•"/>
              <a:defRPr/>
            </a:pPr>
            <a:endParaRPr lang="en-US" dirty="0">
              <a:latin typeface="+mj-lt"/>
              <a:ea typeface="ＭＳ Ｐゴシック" charset="0"/>
              <a:cs typeface="ＭＳ Ｐゴシック" charset="0"/>
            </a:endParaRPr>
          </a:p>
          <a:p>
            <a:pPr marL="342900" indent="-342900" eaLnBrk="1" hangingPunct="1">
              <a:buFont typeface="Arial"/>
              <a:buChar char="•"/>
              <a:defRPr/>
            </a:pPr>
            <a:r>
              <a:rPr lang="en-US" dirty="0">
                <a:solidFill>
                  <a:srgbClr val="FF0000"/>
                </a:solidFill>
                <a:latin typeface="+mj-lt"/>
                <a:ea typeface="ＭＳ Ｐゴシック" charset="0"/>
                <a:cs typeface="ＭＳ Ｐゴシック" charset="0"/>
              </a:rPr>
              <a:t>Large swings</a:t>
            </a:r>
            <a:r>
              <a:rPr lang="en-US" dirty="0">
                <a:latin typeface="+mj-lt"/>
                <a:ea typeface="ＭＳ Ｐゴシック" charset="0"/>
                <a:cs typeface="ＭＳ Ｐゴシック" charset="0"/>
              </a:rPr>
              <a:t>: </a:t>
            </a:r>
            <a:r>
              <a:rPr lang="en-US" dirty="0">
                <a:solidFill>
                  <a:srgbClr val="7030A0"/>
                </a:solidFill>
                <a:latin typeface="+mj-lt"/>
                <a:ea typeface="ＭＳ Ｐゴシック" charset="0"/>
                <a:cs typeface="ＭＳ Ｐゴシック" charset="0"/>
              </a:rPr>
              <a:t>Solvable numerically</a:t>
            </a:r>
            <a:r>
              <a:rPr lang="en-US" dirty="0">
                <a:latin typeface="+mj-lt"/>
                <a:ea typeface="ＭＳ Ｐゴシック" charset="0"/>
                <a:cs typeface="ＭＳ Ｐゴシック" charset="0"/>
              </a:rPr>
              <a:t>. Solutions are chaotic</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3">
            <a:extLst>
              <a:ext uri="{FF2B5EF4-FFF2-40B4-BE49-F238E27FC236}">
                <a16:creationId xmlns:a16="http://schemas.microsoft.com/office/drawing/2014/main" id="{1C200482-EBEC-9083-F237-8B523892A4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834" r="9118"/>
          <a:stretch/>
        </p:blipFill>
        <p:spPr bwMode="auto">
          <a:xfrm>
            <a:off x="342900" y="457200"/>
            <a:ext cx="8458200" cy="5943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6026A465-163E-386A-E1FA-C1894156EFE9}"/>
              </a:ext>
            </a:extLst>
          </p:cNvPr>
          <p:cNvPicPr>
            <a:picLocks noChangeAspect="1"/>
          </p:cNvPicPr>
          <p:nvPr/>
        </p:nvPicPr>
        <p:blipFill>
          <a:blip r:embed="rId2"/>
          <a:stretch>
            <a:fillRect/>
          </a:stretch>
        </p:blipFill>
        <p:spPr>
          <a:xfrm>
            <a:off x="482600" y="873125"/>
            <a:ext cx="8178799" cy="5111749"/>
          </a:xfrm>
          <a:prstGeom prst="rect">
            <a:avLst/>
          </a:prstGeom>
        </p:spPr>
      </p:pic>
    </p:spTree>
    <p:extLst>
      <p:ext uri="{BB962C8B-B14F-4D97-AF65-F5344CB8AC3E}">
        <p14:creationId xmlns:p14="http://schemas.microsoft.com/office/powerpoint/2010/main" val="2343629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2B0470-E387-C499-E201-A76D0058C046}"/>
              </a:ext>
            </a:extLst>
          </p:cNvPr>
          <p:cNvSpPr txBox="1"/>
          <p:nvPr/>
        </p:nvSpPr>
        <p:spPr>
          <a:xfrm>
            <a:off x="1547664" y="548680"/>
            <a:ext cx="7056784" cy="3970318"/>
          </a:xfrm>
          <a:prstGeom prst="rect">
            <a:avLst/>
          </a:prstGeom>
          <a:noFill/>
        </p:spPr>
        <p:txBody>
          <a:bodyPr wrap="square" rtlCol="0">
            <a:spAutoFit/>
          </a:bodyPr>
          <a:lstStyle/>
          <a:p>
            <a:r>
              <a:rPr lang="en-US" dirty="0">
                <a:solidFill>
                  <a:srgbClr val="0070C0"/>
                </a:solidFill>
                <a:latin typeface="Arial" panose="020B0604020202020204" pitchFamily="34" charset="0"/>
                <a:cs typeface="Arial" panose="020B0604020202020204" pitchFamily="34" charset="0"/>
              </a:rPr>
              <a:t>Some papers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How PINNs cheat: Predicting chaotic motion of a</a:t>
            </a:r>
          </a:p>
          <a:p>
            <a:r>
              <a:rPr lang="en-US" sz="2000" dirty="0">
                <a:latin typeface="Arial" panose="020B0604020202020204" pitchFamily="34" charset="0"/>
                <a:cs typeface="Arial" panose="020B0604020202020204" pitchFamily="34" charset="0"/>
              </a:rPr>
              <a:t>double pendulum</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Aardvark</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GraphCast</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Panda: A pretrained forecast model for universal</a:t>
            </a:r>
          </a:p>
          <a:p>
            <a:r>
              <a:rPr lang="en-US" sz="2000" dirty="0">
                <a:latin typeface="Arial" panose="020B0604020202020204" pitchFamily="34" charset="0"/>
                <a:cs typeface="Arial" panose="020B0604020202020204" pitchFamily="34" charset="0"/>
              </a:rPr>
              <a:t>representation of chaotic dynamics</a:t>
            </a:r>
          </a:p>
        </p:txBody>
      </p:sp>
    </p:spTree>
    <p:extLst>
      <p:ext uri="{BB962C8B-B14F-4D97-AF65-F5344CB8AC3E}">
        <p14:creationId xmlns:p14="http://schemas.microsoft.com/office/powerpoint/2010/main" val="1978021983"/>
      </p:ext>
    </p:extLst>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suit and tie&#10;&#10;Description automatically generated with medium confidence">
            <a:extLst>
              <a:ext uri="{FF2B5EF4-FFF2-40B4-BE49-F238E27FC236}">
                <a16:creationId xmlns:a16="http://schemas.microsoft.com/office/drawing/2014/main" id="{65590547-57C3-7C02-F59D-7F1A0736C709}"/>
              </a:ext>
            </a:extLst>
          </p:cNvPr>
          <p:cNvPicPr>
            <a:picLocks noChangeAspect="1"/>
          </p:cNvPicPr>
          <p:nvPr/>
        </p:nvPicPr>
        <p:blipFill>
          <a:blip r:embed="rId2"/>
          <a:stretch>
            <a:fillRect/>
          </a:stretch>
        </p:blipFill>
        <p:spPr>
          <a:xfrm>
            <a:off x="342900" y="1335595"/>
            <a:ext cx="8458200" cy="4186809"/>
          </a:xfrm>
          <a:prstGeom prst="rect">
            <a:avLst/>
          </a:prstGeom>
        </p:spPr>
      </p:pic>
      <p:sp>
        <p:nvSpPr>
          <p:cNvPr id="6" name="TextBox 5">
            <a:extLst>
              <a:ext uri="{FF2B5EF4-FFF2-40B4-BE49-F238E27FC236}">
                <a16:creationId xmlns:a16="http://schemas.microsoft.com/office/drawing/2014/main" id="{3AC4797B-375B-77A7-67ED-5F0015CAC73D}"/>
              </a:ext>
            </a:extLst>
          </p:cNvPr>
          <p:cNvSpPr txBox="1"/>
          <p:nvPr/>
        </p:nvSpPr>
        <p:spPr>
          <a:xfrm>
            <a:off x="1115616" y="332656"/>
            <a:ext cx="4608512" cy="523220"/>
          </a:xfrm>
          <a:prstGeom prst="rect">
            <a:avLst/>
          </a:prstGeom>
          <a:noFill/>
        </p:spPr>
        <p:txBody>
          <a:bodyPr wrap="square" rtlCol="0">
            <a:spAutoFit/>
          </a:bodyPr>
          <a:lstStyle/>
          <a:p>
            <a:r>
              <a:rPr lang="en-US" sz="2800" dirty="0">
                <a:latin typeface="+mn-lt"/>
              </a:rPr>
              <a:t>Ed Lorenz</a:t>
            </a:r>
          </a:p>
        </p:txBody>
      </p:sp>
    </p:spTree>
    <p:extLst>
      <p:ext uri="{BB962C8B-B14F-4D97-AF65-F5344CB8AC3E}">
        <p14:creationId xmlns:p14="http://schemas.microsoft.com/office/powerpoint/2010/main" val="444376641"/>
      </p:ext>
    </p:extLst>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extBox 3">
            <a:extLst>
              <a:ext uri="{FF2B5EF4-FFF2-40B4-BE49-F238E27FC236}">
                <a16:creationId xmlns:a16="http://schemas.microsoft.com/office/drawing/2014/main" id="{276AB929-D387-0EA2-0563-32605C7EF70E}"/>
              </a:ext>
            </a:extLst>
          </p:cNvPr>
          <p:cNvSpPr txBox="1">
            <a:spLocks noChangeArrowheads="1"/>
          </p:cNvSpPr>
          <p:nvPr/>
        </p:nvSpPr>
        <p:spPr bwMode="auto">
          <a:xfrm>
            <a:off x="684213" y="333375"/>
            <a:ext cx="7704137"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solidFill>
                  <a:srgbClr val="CC66FF"/>
                </a:solidFill>
              </a:rPr>
              <a:t>Meteorologist Lorenz (1960s) </a:t>
            </a:r>
            <a:r>
              <a:rPr lang="en-US" altLang="en-US" sz="2400" dirty="0"/>
              <a:t>was studying </a:t>
            </a:r>
            <a:r>
              <a:rPr lang="en-US" altLang="en-US" sz="2400" dirty="0">
                <a:solidFill>
                  <a:srgbClr val="0070C0"/>
                </a:solidFill>
              </a:rPr>
              <a:t>convection in the atmosphere</a:t>
            </a:r>
            <a:r>
              <a:rPr lang="en-US" altLang="en-US" sz="2400" dirty="0"/>
              <a:t> and derived the </a:t>
            </a:r>
            <a:r>
              <a:rPr lang="en-US" altLang="en-US" sz="2400" dirty="0">
                <a:solidFill>
                  <a:srgbClr val="FF0000"/>
                </a:solidFill>
              </a:rPr>
              <a:t>Lorenz equations</a:t>
            </a:r>
            <a:r>
              <a:rPr lang="en-US" altLang="en-US" sz="2400" dirty="0"/>
              <a:t>:</a:t>
            </a:r>
            <a:r>
              <a:rPr lang="en-GB" altLang="en-US" sz="2400" b="1" dirty="0">
                <a:latin typeface="Arial Black" panose="020B0604020202020204" pitchFamily="34" charset="0"/>
              </a:rPr>
              <a:t> </a:t>
            </a:r>
            <a:endParaRPr lang="en-GB" altLang="en-US" sz="2400" dirty="0">
              <a:latin typeface="Arial Black" panose="020B0604020202020204" pitchFamily="34" charset="0"/>
            </a:endParaRPr>
          </a:p>
          <a:p>
            <a:pPr eaLnBrk="1" hangingPunct="1">
              <a:spcBef>
                <a:spcPct val="0"/>
              </a:spcBef>
              <a:buFontTx/>
              <a:buNone/>
            </a:pPr>
            <a:r>
              <a:rPr lang="en-GB" altLang="en-US" sz="2400" b="1" dirty="0">
                <a:latin typeface="Arial Black" panose="020B0604020202020204" pitchFamily="34" charset="0"/>
              </a:rPr>
              <a:t> </a:t>
            </a:r>
            <a:endParaRPr lang="en-GB" altLang="en-US" sz="2400" dirty="0">
              <a:latin typeface="Arial Black" panose="020B0604020202020204" pitchFamily="34" charset="0"/>
            </a:endParaRPr>
          </a:p>
          <a:p>
            <a:pPr eaLnBrk="1" hangingPunct="1">
              <a:spcBef>
                <a:spcPct val="0"/>
              </a:spcBef>
              <a:buFontTx/>
              <a:buNone/>
            </a:pPr>
            <a:r>
              <a:rPr lang="en-GB" altLang="en-US" sz="2400" b="1" dirty="0">
                <a:latin typeface="Arial Black" panose="020B0604020202020204" pitchFamily="34" charset="0"/>
              </a:rPr>
              <a:t> </a:t>
            </a:r>
            <a:endParaRPr lang="en-GB" altLang="en-US" sz="2400" dirty="0">
              <a:latin typeface="Arial Black" panose="020B0604020202020204" pitchFamily="34" charset="0"/>
            </a:endParaRPr>
          </a:p>
          <a:p>
            <a:pPr eaLnBrk="1" hangingPunct="1">
              <a:spcBef>
                <a:spcPct val="0"/>
              </a:spcBef>
              <a:buFontTx/>
              <a:buNone/>
            </a:pPr>
            <a:r>
              <a:rPr lang="en-GB" altLang="en-US" sz="2400" b="1" dirty="0">
                <a:latin typeface="Arial Black" panose="020B0604020202020204" pitchFamily="34" charset="0"/>
              </a:rPr>
              <a:t> </a:t>
            </a:r>
            <a:endParaRPr lang="en-GB" altLang="en-US" sz="2400" dirty="0">
              <a:latin typeface="Arial Black" panose="020B0604020202020204" pitchFamily="34" charset="0"/>
            </a:endParaRPr>
          </a:p>
          <a:p>
            <a:pPr eaLnBrk="1" hangingPunct="1">
              <a:spcBef>
                <a:spcPct val="0"/>
              </a:spcBef>
              <a:buFontTx/>
              <a:buNone/>
            </a:pPr>
            <a:r>
              <a:rPr lang="en-GB" altLang="en-US" sz="2400" b="1" dirty="0">
                <a:latin typeface="Arial Black" panose="020B0604020202020204" pitchFamily="34" charset="0"/>
              </a:rPr>
              <a:t> </a:t>
            </a:r>
            <a:endParaRPr lang="en-GB" altLang="en-US" sz="2400" dirty="0">
              <a:latin typeface="Arial Black" panose="020B0604020202020204" pitchFamily="34" charset="0"/>
            </a:endParaRPr>
          </a:p>
          <a:p>
            <a:pPr eaLnBrk="1" hangingPunct="1">
              <a:spcBef>
                <a:spcPct val="0"/>
              </a:spcBef>
              <a:buFontTx/>
              <a:buNone/>
            </a:pPr>
            <a:r>
              <a:rPr lang="en-GB" altLang="en-US" sz="2400" b="1" dirty="0">
                <a:latin typeface="Arial Black" panose="020B0604020202020204" pitchFamily="34" charset="0"/>
              </a:rPr>
              <a:t> </a:t>
            </a:r>
            <a:endParaRPr lang="en-GB" altLang="en-US" sz="2400" dirty="0">
              <a:latin typeface="Arial Black" panose="020B0604020202020204" pitchFamily="34" charset="0"/>
            </a:endParaRPr>
          </a:p>
          <a:p>
            <a:pPr eaLnBrk="1" hangingPunct="1">
              <a:spcBef>
                <a:spcPct val="0"/>
              </a:spcBef>
              <a:buFontTx/>
              <a:buNone/>
            </a:pPr>
            <a:r>
              <a:rPr lang="en-GB" altLang="en-US" sz="2400" b="1" dirty="0">
                <a:latin typeface="Arial Black" panose="020B0604020202020204" pitchFamily="34" charset="0"/>
              </a:rPr>
              <a:t> </a:t>
            </a:r>
            <a:endParaRPr lang="en-GB" altLang="en-US" sz="2400" dirty="0">
              <a:latin typeface="Arial Black" panose="020B0604020202020204" pitchFamily="34" charset="0"/>
            </a:endParaRPr>
          </a:p>
          <a:p>
            <a:pPr eaLnBrk="1" hangingPunct="1">
              <a:spcBef>
                <a:spcPct val="0"/>
              </a:spcBef>
              <a:buFontTx/>
              <a:buNone/>
            </a:pPr>
            <a:r>
              <a:rPr lang="en-GB" altLang="en-US" sz="2400" b="1" dirty="0">
                <a:latin typeface="Arial Black" panose="020B0604020202020204" pitchFamily="34" charset="0"/>
              </a:rPr>
              <a:t> </a:t>
            </a:r>
            <a:endParaRPr lang="en-GB" altLang="en-US" sz="2400" dirty="0">
              <a:latin typeface="Arial Black" panose="020B0604020202020204" pitchFamily="34" charset="0"/>
            </a:endParaRPr>
          </a:p>
          <a:p>
            <a:pPr eaLnBrk="1" hangingPunct="1">
              <a:spcBef>
                <a:spcPct val="0"/>
              </a:spcBef>
              <a:buFontTx/>
              <a:buNone/>
            </a:pPr>
            <a:r>
              <a:rPr lang="en-GB" altLang="en-US" sz="2400" b="1" dirty="0">
                <a:latin typeface="Arial Black" panose="020B0604020202020204" pitchFamily="34" charset="0"/>
              </a:rPr>
              <a:t> </a:t>
            </a:r>
            <a:endParaRPr lang="en-GB" altLang="en-US" sz="2400" dirty="0">
              <a:latin typeface="Arial Black" panose="020B0604020202020204" pitchFamily="34" charset="0"/>
            </a:endParaRPr>
          </a:p>
          <a:p>
            <a:pPr eaLnBrk="1" hangingPunct="1">
              <a:spcBef>
                <a:spcPct val="0"/>
              </a:spcBef>
              <a:buFontTx/>
              <a:buNone/>
            </a:pPr>
            <a:r>
              <a:rPr lang="en-GB" altLang="en-US" sz="2400" b="1" dirty="0">
                <a:latin typeface="Arial Black" panose="020B0604020202020204" pitchFamily="34" charset="0"/>
              </a:rPr>
              <a:t> </a:t>
            </a:r>
            <a:endParaRPr lang="en-GB" altLang="en-US" sz="2400" dirty="0">
              <a:latin typeface="Arial Black" panose="020B0604020202020204" pitchFamily="34" charset="0"/>
            </a:endParaRPr>
          </a:p>
          <a:p>
            <a:pPr eaLnBrk="1" hangingPunct="1">
              <a:spcBef>
                <a:spcPct val="0"/>
              </a:spcBef>
              <a:buFontTx/>
              <a:buNone/>
            </a:pPr>
            <a:endParaRPr lang="en-US" altLang="en-US" sz="2400" dirty="0"/>
          </a:p>
        </p:txBody>
      </p:sp>
      <p:graphicFrame>
        <p:nvGraphicFramePr>
          <p:cNvPr id="75778" name="Object 4">
            <a:extLst>
              <a:ext uri="{FF2B5EF4-FFF2-40B4-BE49-F238E27FC236}">
                <a16:creationId xmlns:a16="http://schemas.microsoft.com/office/drawing/2014/main" id="{FCBAE0D4-B283-5481-03AF-61A064D8C24B}"/>
              </a:ext>
            </a:extLst>
          </p:cNvPr>
          <p:cNvGraphicFramePr>
            <a:graphicFrameLocks noChangeAspect="1"/>
          </p:cNvGraphicFramePr>
          <p:nvPr/>
        </p:nvGraphicFramePr>
        <p:xfrm>
          <a:off x="107950" y="1670050"/>
          <a:ext cx="8612188" cy="3630613"/>
        </p:xfrm>
        <a:graphic>
          <a:graphicData uri="http://schemas.openxmlformats.org/presentationml/2006/ole">
            <mc:AlternateContent xmlns:mc="http://schemas.openxmlformats.org/markup-compatibility/2006">
              <mc:Choice xmlns:v="urn:schemas-microsoft-com:vml" Requires="v">
                <p:oleObj name="Document" r:id="rId2" imgW="10541000" imgH="4445000" progId="Word.Document.12">
                  <p:embed/>
                </p:oleObj>
              </mc:Choice>
              <mc:Fallback>
                <p:oleObj name="Document" r:id="rId2" imgW="10541000" imgH="4445000" progId="Word.Document.12">
                  <p:embed/>
                  <p:pic>
                    <p:nvPicPr>
                      <p:cNvPr id="75778" name="Object 4">
                        <a:extLst>
                          <a:ext uri="{FF2B5EF4-FFF2-40B4-BE49-F238E27FC236}">
                            <a16:creationId xmlns:a16="http://schemas.microsoft.com/office/drawing/2014/main" id="{FCBAE0D4-B283-5481-03AF-61A064D8C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670050"/>
                        <a:ext cx="8612188"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a:extLst>
              <a:ext uri="{FF2B5EF4-FFF2-40B4-BE49-F238E27FC236}">
                <a16:creationId xmlns:a16="http://schemas.microsoft.com/office/drawing/2014/main" id="{A8422C53-AB01-B808-4245-56043DC30EB0}"/>
              </a:ext>
            </a:extLst>
          </p:cNvPr>
          <p:cNvSpPr txBox="1"/>
          <p:nvPr/>
        </p:nvSpPr>
        <p:spPr>
          <a:xfrm>
            <a:off x="250825" y="5622925"/>
            <a:ext cx="8893175" cy="830263"/>
          </a:xfrm>
          <a:prstGeom prst="rect">
            <a:avLst/>
          </a:prstGeom>
          <a:noFill/>
        </p:spPr>
        <p:txBody>
          <a:bodyPr>
            <a:spAutoFit/>
          </a:bodyPr>
          <a:lstStyle/>
          <a:p>
            <a:pPr eaLnBrk="1" hangingPunct="1">
              <a:defRPr/>
            </a:pPr>
            <a:r>
              <a:rPr lang="en-US" dirty="0">
                <a:latin typeface="+mj-lt"/>
                <a:ea typeface="ＭＳ Ｐゴシック" charset="0"/>
                <a:cs typeface="ＭＳ Ｐゴシック" charset="0"/>
              </a:rPr>
              <a:t>Computer studies showed the existence of </a:t>
            </a:r>
            <a:r>
              <a:rPr lang="en-US" dirty="0">
                <a:solidFill>
                  <a:srgbClr val="3366FF"/>
                </a:solidFill>
                <a:latin typeface="+mj-lt"/>
                <a:ea typeface="ＭＳ Ｐゴシック" charset="0"/>
                <a:cs typeface="ＭＳ Ｐゴシック" charset="0"/>
              </a:rPr>
              <a:t>chaotic solutions</a:t>
            </a:r>
            <a:r>
              <a:rPr lang="en-US" dirty="0">
                <a:latin typeface="+mj-lt"/>
                <a:ea typeface="ＭＳ Ｐゴシック" charset="0"/>
                <a:cs typeface="ＭＳ Ｐゴシック" charset="0"/>
              </a:rPr>
              <a:t>. </a:t>
            </a:r>
          </a:p>
          <a:p>
            <a:pPr eaLnBrk="1" hangingPunct="1">
              <a:defRPr/>
            </a:pPr>
            <a:r>
              <a:rPr lang="en-US" dirty="0">
                <a:latin typeface="+mj-lt"/>
                <a:ea typeface="ＭＳ Ｐゴシック" charset="0"/>
                <a:cs typeface="ＭＳ Ｐゴシック" charset="0"/>
              </a:rPr>
              <a:t>This came as a </a:t>
            </a:r>
            <a:r>
              <a:rPr lang="en-US" dirty="0">
                <a:solidFill>
                  <a:srgbClr val="CC66FF"/>
                </a:solidFill>
                <a:latin typeface="+mj-lt"/>
                <a:ea typeface="ＭＳ Ｐゴシック" charset="0"/>
                <a:cs typeface="ＭＳ Ｐゴシック" charset="0"/>
              </a:rPr>
              <a:t>complete surprise!</a:t>
            </a:r>
          </a:p>
        </p:txBody>
      </p:sp>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3">
            <a:extLst>
              <a:ext uri="{FF2B5EF4-FFF2-40B4-BE49-F238E27FC236}">
                <a16:creationId xmlns:a16="http://schemas.microsoft.com/office/drawing/2014/main" id="{890C53FB-8CA7-7168-276C-EBD98DC8E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549275"/>
            <a:ext cx="8064500" cy="568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1C3508B7-FBAB-86DE-616C-D9D15BA9FB66}"/>
              </a:ext>
            </a:extLst>
          </p:cNvPr>
          <p:cNvSpPr txBox="1"/>
          <p:nvPr/>
        </p:nvSpPr>
        <p:spPr>
          <a:xfrm>
            <a:off x="1763688" y="6309320"/>
            <a:ext cx="7272808" cy="461665"/>
          </a:xfrm>
          <a:prstGeom prst="rect">
            <a:avLst/>
          </a:prstGeom>
          <a:noFill/>
        </p:spPr>
        <p:txBody>
          <a:bodyPr wrap="square" rtlCol="0">
            <a:spAutoFit/>
          </a:bodyPr>
          <a:lstStyle/>
          <a:p>
            <a:r>
              <a:rPr lang="en-US" dirty="0">
                <a:solidFill>
                  <a:srgbClr val="0070C0"/>
                </a:solidFill>
                <a:latin typeface="Arial" panose="020B0604020202020204" pitchFamily="34" charset="0"/>
                <a:cs typeface="Arial" panose="020B0604020202020204" pitchFamily="34" charset="0"/>
              </a:rPr>
              <a:t>Sensitivity seen after about t = 25</a:t>
            </a:r>
          </a:p>
        </p:txBody>
      </p:sp>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diagram, map, plot&#10;&#10;Description automatically generated">
            <a:extLst>
              <a:ext uri="{FF2B5EF4-FFF2-40B4-BE49-F238E27FC236}">
                <a16:creationId xmlns:a16="http://schemas.microsoft.com/office/drawing/2014/main" id="{A7D8262B-A716-9558-9D61-1F5A2BED08CA}"/>
              </a:ext>
            </a:extLst>
          </p:cNvPr>
          <p:cNvPicPr>
            <a:picLocks noChangeAspect="1"/>
          </p:cNvPicPr>
          <p:nvPr/>
        </p:nvPicPr>
        <p:blipFill>
          <a:blip r:embed="rId2"/>
          <a:stretch>
            <a:fillRect/>
          </a:stretch>
        </p:blipFill>
        <p:spPr>
          <a:xfrm>
            <a:off x="611560" y="1196752"/>
            <a:ext cx="8465926" cy="5643951"/>
          </a:xfrm>
          <a:prstGeom prst="rect">
            <a:avLst/>
          </a:prstGeom>
        </p:spPr>
      </p:pic>
      <p:sp>
        <p:nvSpPr>
          <p:cNvPr id="6" name="TextBox 5">
            <a:extLst>
              <a:ext uri="{FF2B5EF4-FFF2-40B4-BE49-F238E27FC236}">
                <a16:creationId xmlns:a16="http://schemas.microsoft.com/office/drawing/2014/main" id="{97A6F328-FBB4-E688-4315-4288C1FAEF31}"/>
              </a:ext>
            </a:extLst>
          </p:cNvPr>
          <p:cNvSpPr txBox="1"/>
          <p:nvPr/>
        </p:nvSpPr>
        <p:spPr>
          <a:xfrm>
            <a:off x="251520" y="188640"/>
            <a:ext cx="8352928" cy="461665"/>
          </a:xfrm>
          <a:prstGeom prst="rect">
            <a:avLst/>
          </a:prstGeom>
          <a:noFill/>
        </p:spPr>
        <p:txBody>
          <a:bodyPr wrap="square" rtlCol="0">
            <a:spAutoFit/>
          </a:bodyPr>
          <a:lstStyle/>
          <a:p>
            <a:r>
              <a:rPr lang="en-US" dirty="0">
                <a:solidFill>
                  <a:srgbClr val="0070C0"/>
                </a:solidFill>
                <a:latin typeface="+mn-lt"/>
              </a:rPr>
              <a:t>Sensitive dependence of the weather </a:t>
            </a:r>
            <a:r>
              <a:rPr lang="en-US" dirty="0" err="1">
                <a:solidFill>
                  <a:srgbClr val="0070C0"/>
                </a:solidFill>
                <a:latin typeface="+mn-lt"/>
              </a:rPr>
              <a:t>afyer</a:t>
            </a:r>
            <a:r>
              <a:rPr lang="en-US" dirty="0">
                <a:solidFill>
                  <a:srgbClr val="0070C0"/>
                </a:solidFill>
                <a:latin typeface="+mn-lt"/>
              </a:rPr>
              <a:t> about 10 days</a:t>
            </a:r>
          </a:p>
        </p:txBody>
      </p:sp>
    </p:spTree>
    <p:extLst>
      <p:ext uri="{BB962C8B-B14F-4D97-AF65-F5344CB8AC3E}">
        <p14:creationId xmlns:p14="http://schemas.microsoft.com/office/powerpoint/2010/main" val="3662638681"/>
      </p:ext>
    </p:extLst>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2F2DB7-7DF2-4427-3FAB-5AE62DD7CA6D}"/>
              </a:ext>
            </a:extLst>
          </p:cNvPr>
          <p:cNvSpPr txBox="1"/>
          <p:nvPr/>
        </p:nvSpPr>
        <p:spPr>
          <a:xfrm>
            <a:off x="524784" y="248038"/>
            <a:ext cx="6855528" cy="1159200"/>
          </a:xfrm>
          <a:prstGeom prst="rect">
            <a:avLst/>
          </a:prstGeom>
        </p:spPr>
        <p:txBody>
          <a:bodyPr vert="horz" lIns="91440" tIns="45720" rIns="91440" bIns="45720" rtlCol="0" anchor="ctr">
            <a:normAutofit/>
          </a:bodyPr>
          <a:lstStyle/>
          <a:p>
            <a:pPr eaLnBrk="1" hangingPunct="1">
              <a:lnSpc>
                <a:spcPct val="90000"/>
              </a:lnSpc>
              <a:spcAft>
                <a:spcPts val="600"/>
              </a:spcAft>
            </a:pPr>
            <a:r>
              <a:rPr lang="en-US" sz="3500" kern="1200" dirty="0">
                <a:solidFill>
                  <a:srgbClr val="FFFFFF"/>
                </a:solidFill>
                <a:latin typeface="+mj-lt"/>
                <a:ea typeface="+mj-ea"/>
                <a:cs typeface="+mj-cs"/>
              </a:rPr>
              <a:t>Chaos in real climate: El Nino</a:t>
            </a:r>
          </a:p>
        </p:txBody>
      </p:sp>
      <p:pic>
        <p:nvPicPr>
          <p:cNvPr id="5" name="Content Placeholder 4" descr="A picture containing map, text, atlas&#10;&#10;Description automatically generated">
            <a:extLst>
              <a:ext uri="{FF2B5EF4-FFF2-40B4-BE49-F238E27FC236}">
                <a16:creationId xmlns:a16="http://schemas.microsoft.com/office/drawing/2014/main" id="{A4AE796A-903C-1AFA-660C-42BC12A86140}"/>
              </a:ext>
            </a:extLst>
          </p:cNvPr>
          <p:cNvPicPr>
            <a:picLocks noGrp="1" noChangeAspect="1"/>
          </p:cNvPicPr>
          <p:nvPr>
            <p:ph idx="1"/>
          </p:nvPr>
        </p:nvPicPr>
        <p:blipFill>
          <a:blip r:embed="rId2"/>
          <a:stretch>
            <a:fillRect/>
          </a:stretch>
        </p:blipFill>
        <p:spPr>
          <a:xfrm>
            <a:off x="995967" y="1966293"/>
            <a:ext cx="7152064" cy="4452160"/>
          </a:xfrm>
          <a:prstGeom prst="rect">
            <a:avLst/>
          </a:prstGeom>
        </p:spPr>
      </p:pic>
    </p:spTree>
    <p:extLst>
      <p:ext uri="{BB962C8B-B14F-4D97-AF65-F5344CB8AC3E}">
        <p14:creationId xmlns:p14="http://schemas.microsoft.com/office/powerpoint/2010/main" val="2181514347"/>
      </p:ext>
    </p:extLst>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line, plot, diagram&#10;&#10;Description automatically generated">
            <a:extLst>
              <a:ext uri="{FF2B5EF4-FFF2-40B4-BE49-F238E27FC236}">
                <a16:creationId xmlns:a16="http://schemas.microsoft.com/office/drawing/2014/main" id="{58AA8EB4-3C49-5CD2-E1E4-D8D6AA74E44D}"/>
              </a:ext>
            </a:extLst>
          </p:cNvPr>
          <p:cNvPicPr>
            <a:picLocks noChangeAspect="1"/>
          </p:cNvPicPr>
          <p:nvPr/>
        </p:nvPicPr>
        <p:blipFill>
          <a:blip r:embed="rId2"/>
          <a:stretch>
            <a:fillRect/>
          </a:stretch>
        </p:blipFill>
        <p:spPr>
          <a:xfrm>
            <a:off x="482600" y="1578546"/>
            <a:ext cx="8178799" cy="3700907"/>
          </a:xfrm>
          <a:prstGeom prst="rect">
            <a:avLst/>
          </a:prstGeom>
        </p:spPr>
      </p:pic>
    </p:spTree>
    <p:extLst>
      <p:ext uri="{BB962C8B-B14F-4D97-AF65-F5344CB8AC3E}">
        <p14:creationId xmlns:p14="http://schemas.microsoft.com/office/powerpoint/2010/main" val="1446841674"/>
      </p:ext>
    </p:extLst>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01B640-6F8B-D656-0E49-5AD51F86AB4C}"/>
              </a:ext>
            </a:extLst>
          </p:cNvPr>
          <p:cNvSpPr txBox="1"/>
          <p:nvPr/>
        </p:nvSpPr>
        <p:spPr>
          <a:xfrm>
            <a:off x="1331640" y="332656"/>
            <a:ext cx="4896544" cy="3785652"/>
          </a:xfrm>
          <a:prstGeom prst="rect">
            <a:avLst/>
          </a:prstGeom>
          <a:noFill/>
        </p:spPr>
        <p:txBody>
          <a:bodyPr wrap="square" rtlCol="0">
            <a:spAutoFit/>
          </a:bodyPr>
          <a:lstStyle/>
          <a:p>
            <a:r>
              <a:rPr lang="en-US" dirty="0"/>
              <a:t>Help is at hand:</a:t>
            </a:r>
          </a:p>
          <a:p>
            <a:endParaRPr lang="en-US" dirty="0"/>
          </a:p>
          <a:p>
            <a:endParaRPr lang="en-US" dirty="0"/>
          </a:p>
          <a:p>
            <a:r>
              <a:rPr lang="en-US" dirty="0"/>
              <a:t>Ergodic properties</a:t>
            </a:r>
          </a:p>
          <a:p>
            <a:endParaRPr lang="en-US" dirty="0"/>
          </a:p>
          <a:p>
            <a:r>
              <a:rPr lang="en-US" dirty="0"/>
              <a:t>Dense chaotic attractors</a:t>
            </a:r>
          </a:p>
          <a:p>
            <a:endParaRPr lang="en-US" dirty="0"/>
          </a:p>
          <a:p>
            <a:r>
              <a:rPr lang="en-US" dirty="0"/>
              <a:t>The shadowing lemma</a:t>
            </a:r>
          </a:p>
          <a:p>
            <a:endParaRPr lang="en-US" dirty="0"/>
          </a:p>
          <a:p>
            <a:r>
              <a:rPr lang="en-US" dirty="0"/>
              <a:t>Data assimilation</a:t>
            </a:r>
          </a:p>
        </p:txBody>
      </p:sp>
    </p:spTree>
    <p:extLst>
      <p:ext uri="{BB962C8B-B14F-4D97-AF65-F5344CB8AC3E}">
        <p14:creationId xmlns:p14="http://schemas.microsoft.com/office/powerpoint/2010/main" val="1891457658"/>
      </p:ext>
    </p:extLst>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96A33F-F883-6379-AC00-EA690900B5CE}"/>
              </a:ext>
            </a:extLst>
          </p:cNvPr>
          <p:cNvSpPr>
            <a:spLocks noGrp="1"/>
          </p:cNvSpPr>
          <p:nvPr>
            <p:ph idx="1"/>
          </p:nvPr>
        </p:nvSpPr>
        <p:spPr/>
        <p:txBody>
          <a:bodyPr/>
          <a:lstStyle/>
          <a:p>
            <a:r>
              <a:rPr lang="en-GB" dirty="0"/>
              <a:t>That’s the result of the shadowing lemma. It states in formal terms that the perturbed solution we get due to small errors is not the real solution, but it is the solution of some other initial condition (/parameters) that are epsilon close. So when you solve the equation, you don’t get a solution for the parameters [10.0, 28.0, 8 / 3] with initial condition [1.0; 0.0; 0.0], but there is some initial condition and parameters, say [10.0, 28.00000000000000001, 8 / 3] and [1.0; 0.00000000000000000000001; 0.0] </a:t>
            </a:r>
            <a:endParaRPr lang="en-US" dirty="0"/>
          </a:p>
        </p:txBody>
      </p:sp>
      <p:sp>
        <p:nvSpPr>
          <p:cNvPr id="4" name="TextBox 3">
            <a:extLst>
              <a:ext uri="{FF2B5EF4-FFF2-40B4-BE49-F238E27FC236}">
                <a16:creationId xmlns:a16="http://schemas.microsoft.com/office/drawing/2014/main" id="{2B09609E-1E78-19DA-3C94-6FADF1C5748F}"/>
              </a:ext>
            </a:extLst>
          </p:cNvPr>
          <p:cNvSpPr txBox="1"/>
          <p:nvPr/>
        </p:nvSpPr>
        <p:spPr>
          <a:xfrm>
            <a:off x="683568" y="404664"/>
            <a:ext cx="5616624" cy="461665"/>
          </a:xfrm>
          <a:prstGeom prst="rect">
            <a:avLst/>
          </a:prstGeom>
          <a:noFill/>
        </p:spPr>
        <p:txBody>
          <a:bodyPr wrap="square" rtlCol="0">
            <a:spAutoFit/>
          </a:bodyPr>
          <a:lstStyle/>
          <a:p>
            <a:r>
              <a:rPr lang="en-US" dirty="0"/>
              <a:t>Picture of the shadowing lemma</a:t>
            </a:r>
          </a:p>
        </p:txBody>
      </p:sp>
    </p:spTree>
    <p:extLst>
      <p:ext uri="{BB962C8B-B14F-4D97-AF65-F5344CB8AC3E}">
        <p14:creationId xmlns:p14="http://schemas.microsoft.com/office/powerpoint/2010/main" val="2387696818"/>
      </p:ext>
    </p:extLst>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3">
            <a:extLst>
              <a:ext uri="{FF2B5EF4-FFF2-40B4-BE49-F238E27FC236}">
                <a16:creationId xmlns:a16="http://schemas.microsoft.com/office/drawing/2014/main" id="{A7A35E32-334E-F95B-3D23-BC7A13FD8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1052736"/>
            <a:ext cx="6985000" cy="5024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5983CA7-D9F9-D12A-DE1D-BC2D2BDA139A}"/>
              </a:ext>
            </a:extLst>
          </p:cNvPr>
          <p:cNvSpPr txBox="1"/>
          <p:nvPr/>
        </p:nvSpPr>
        <p:spPr>
          <a:xfrm>
            <a:off x="755576" y="548680"/>
            <a:ext cx="7776864" cy="461665"/>
          </a:xfrm>
          <a:prstGeom prst="rect">
            <a:avLst/>
          </a:prstGeom>
          <a:noFill/>
        </p:spPr>
        <p:txBody>
          <a:bodyPr wrap="square">
            <a:spAutoFit/>
          </a:bodyPr>
          <a:lstStyle/>
          <a:p>
            <a:pPr eaLnBrk="1" hangingPunct="1">
              <a:defRPr/>
            </a:pPr>
            <a:r>
              <a:rPr lang="en-US" dirty="0">
                <a:solidFill>
                  <a:srgbClr val="CC66FF"/>
                </a:solidFill>
                <a:latin typeface="+mj-lt"/>
                <a:ea typeface="ＭＳ Ｐゴシック" charset="0"/>
                <a:cs typeface="ＭＳ Ｐゴシック" charset="0"/>
              </a:rPr>
              <a:t>Lorenz </a:t>
            </a:r>
            <a:r>
              <a:rPr lang="en-US" dirty="0" err="1">
                <a:solidFill>
                  <a:srgbClr val="CC66FF"/>
                </a:solidFill>
                <a:latin typeface="+mj-lt"/>
                <a:ea typeface="ＭＳ Ｐゴシック" charset="0"/>
                <a:cs typeface="ＭＳ Ｐゴシック" charset="0"/>
              </a:rPr>
              <a:t>Eqns</a:t>
            </a:r>
            <a:r>
              <a:rPr lang="en-US" dirty="0">
                <a:solidFill>
                  <a:srgbClr val="CC66FF"/>
                </a:solidFill>
                <a:latin typeface="+mj-lt"/>
                <a:ea typeface="ＭＳ Ｐゴシック" charset="0"/>
                <a:cs typeface="ＭＳ Ｐゴシック" charset="0"/>
              </a:rPr>
              <a:t> again:   </a:t>
            </a:r>
            <a:r>
              <a:rPr lang="en-US" dirty="0">
                <a:solidFill>
                  <a:srgbClr val="7030A0"/>
                </a:solidFill>
                <a:latin typeface="+mj-lt"/>
                <a:ea typeface="ＭＳ Ｐゴシック" charset="0"/>
                <a:cs typeface="ＭＳ Ｐゴシック" charset="0"/>
              </a:rPr>
              <a:t>Low dimensional Strange Attractor</a:t>
            </a:r>
          </a:p>
        </p:txBody>
      </p:sp>
      <p:sp>
        <p:nvSpPr>
          <p:cNvPr id="2" name="TextBox 1">
            <a:extLst>
              <a:ext uri="{FF2B5EF4-FFF2-40B4-BE49-F238E27FC236}">
                <a16:creationId xmlns:a16="http://schemas.microsoft.com/office/drawing/2014/main" id="{1424B545-D720-8158-AD91-CE7BC06921D4}"/>
              </a:ext>
            </a:extLst>
          </p:cNvPr>
          <p:cNvSpPr txBox="1"/>
          <p:nvPr/>
        </p:nvSpPr>
        <p:spPr>
          <a:xfrm>
            <a:off x="395536" y="6309320"/>
            <a:ext cx="8136904" cy="523220"/>
          </a:xfrm>
          <a:prstGeom prst="rect">
            <a:avLst/>
          </a:prstGeom>
          <a:noFill/>
        </p:spPr>
        <p:txBody>
          <a:bodyPr wrap="square" rtlCol="0">
            <a:spAutoFit/>
          </a:bodyPr>
          <a:lstStyle/>
          <a:p>
            <a:r>
              <a:rPr lang="en-US" dirty="0">
                <a:latin typeface="+mn-lt"/>
              </a:rPr>
              <a:t>                   </a:t>
            </a:r>
            <a:r>
              <a:rPr lang="en-US" dirty="0">
                <a:solidFill>
                  <a:srgbClr val="FF0000"/>
                </a:solidFill>
                <a:latin typeface="+mn-lt"/>
              </a:rPr>
              <a:t>Allows </a:t>
            </a:r>
            <a:r>
              <a:rPr lang="en-US" sz="2800" dirty="0">
                <a:solidFill>
                  <a:srgbClr val="7030A0"/>
                </a:solidFill>
                <a:latin typeface="+mn-lt"/>
              </a:rPr>
              <a:t>ergodic</a:t>
            </a:r>
            <a:r>
              <a:rPr lang="en-US" dirty="0">
                <a:solidFill>
                  <a:srgbClr val="FF0000"/>
                </a:solidFill>
                <a:latin typeface="+mn-lt"/>
              </a:rPr>
              <a:t> predictions: </a:t>
            </a:r>
            <a:r>
              <a:rPr lang="en-US" dirty="0">
                <a:solidFill>
                  <a:srgbClr val="7030A0"/>
                </a:solidFill>
                <a:latin typeface="+mn-lt"/>
              </a:rPr>
              <a:t>‘climate’</a:t>
            </a:r>
          </a:p>
        </p:txBody>
      </p:sp>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C3C2B-EBE1-3E4B-444D-32D04E401F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464D3D-4D05-2640-CADB-20A7AC26E916}"/>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D501B881-6928-7A07-4E80-86AFD59E0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89000"/>
            <a:ext cx="7620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564749"/>
      </p:ext>
    </p:ext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2F7BDE-4373-4A2F-4FE1-F6ADEFDBD667}"/>
              </a:ext>
            </a:extLst>
          </p:cNvPr>
          <p:cNvSpPr txBox="1"/>
          <p:nvPr/>
        </p:nvSpPr>
        <p:spPr>
          <a:xfrm>
            <a:off x="323850" y="115888"/>
            <a:ext cx="8820150" cy="461962"/>
          </a:xfrm>
          <a:prstGeom prst="rect">
            <a:avLst/>
          </a:prstGeom>
          <a:noFill/>
        </p:spPr>
        <p:txBody>
          <a:bodyPr>
            <a:spAutoFit/>
          </a:bodyPr>
          <a:lstStyle/>
          <a:p>
            <a:pPr eaLnBrk="1" hangingPunct="1">
              <a:defRPr/>
            </a:pPr>
            <a:r>
              <a:rPr lang="en-US" dirty="0">
                <a:latin typeface="+mj-lt"/>
                <a:ea typeface="ＭＳ Ｐゴシック" charset="0"/>
                <a:cs typeface="ＭＳ Ｐゴシック" charset="0"/>
              </a:rPr>
              <a:t>Vital to get a weather forecast right : </a:t>
            </a:r>
            <a:r>
              <a:rPr lang="en-US" dirty="0">
                <a:solidFill>
                  <a:srgbClr val="E83CFF"/>
                </a:solidFill>
                <a:latin typeface="+mj-lt"/>
                <a:ea typeface="ＭＳ Ｐゴシック" charset="0"/>
                <a:cs typeface="ＭＳ Ｐゴシック" charset="0"/>
              </a:rPr>
              <a:t>D Day June 5</a:t>
            </a:r>
            <a:r>
              <a:rPr lang="en-US" baseline="30000" dirty="0">
                <a:solidFill>
                  <a:srgbClr val="E83CFF"/>
                </a:solidFill>
                <a:latin typeface="+mj-lt"/>
                <a:ea typeface="ＭＳ Ｐゴシック" charset="0"/>
                <a:cs typeface="ＭＳ Ｐゴシック" charset="0"/>
              </a:rPr>
              <a:t>th</a:t>
            </a:r>
            <a:r>
              <a:rPr lang="en-US" dirty="0">
                <a:solidFill>
                  <a:srgbClr val="E83CFF"/>
                </a:solidFill>
                <a:latin typeface="+mj-lt"/>
                <a:ea typeface="ＭＳ Ｐゴシック" charset="0"/>
                <a:cs typeface="ＭＳ Ｐゴシック" charset="0"/>
              </a:rPr>
              <a:t>/6</a:t>
            </a:r>
            <a:r>
              <a:rPr lang="en-US" baseline="30000" dirty="0">
                <a:solidFill>
                  <a:srgbClr val="E83CFF"/>
                </a:solidFill>
                <a:latin typeface="+mj-lt"/>
                <a:ea typeface="ＭＳ Ｐゴシック" charset="0"/>
                <a:cs typeface="ＭＳ Ｐゴシック" charset="0"/>
              </a:rPr>
              <a:t>th</a:t>
            </a:r>
            <a:r>
              <a:rPr lang="en-US" dirty="0">
                <a:solidFill>
                  <a:srgbClr val="E83CFF"/>
                </a:solidFill>
                <a:latin typeface="+mj-lt"/>
                <a:ea typeface="ＭＳ Ｐゴシック" charset="0"/>
                <a:cs typeface="ＭＳ Ｐゴシック" charset="0"/>
              </a:rPr>
              <a:t> 1944</a:t>
            </a:r>
          </a:p>
        </p:txBody>
      </p:sp>
      <p:pic>
        <p:nvPicPr>
          <p:cNvPr id="27650" name="Picture 1" descr="dday.jpg">
            <a:extLst>
              <a:ext uri="{FF2B5EF4-FFF2-40B4-BE49-F238E27FC236}">
                <a16:creationId xmlns:a16="http://schemas.microsoft.com/office/drawing/2014/main" id="{8FC521A1-0891-9732-4DF9-5C447379BA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550" y="692150"/>
            <a:ext cx="2927350"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3" descr="june5.jpg">
            <a:extLst>
              <a:ext uri="{FF2B5EF4-FFF2-40B4-BE49-F238E27FC236}">
                <a16:creationId xmlns:a16="http://schemas.microsoft.com/office/drawing/2014/main" id="{1F316C8C-026D-F084-BB7F-443D0FE682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3429000"/>
            <a:ext cx="3848100"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6B66D116-4442-CF8B-6EE5-F8DFDAB72D50}"/>
              </a:ext>
            </a:extLst>
          </p:cNvPr>
          <p:cNvSpPr txBox="1">
            <a:spLocks noChangeArrowheads="1"/>
          </p:cNvSpPr>
          <p:nvPr/>
        </p:nvSpPr>
        <p:spPr bwMode="auto">
          <a:xfrm>
            <a:off x="5219700" y="3789363"/>
            <a:ext cx="3529013" cy="1200150"/>
          </a:xfrm>
          <a:prstGeom prst="rect">
            <a:avLst/>
          </a:prstGeom>
          <a:noFill/>
          <a:ln>
            <a:noFill/>
          </a:ln>
        </p:spPr>
        <p:txBody>
          <a:bodyP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defRPr/>
            </a:pPr>
            <a:r>
              <a:rPr lang="en-US" dirty="0">
                <a:solidFill>
                  <a:srgbClr val="3366FF"/>
                </a:solidFill>
                <a:latin typeface="+mn-lt"/>
              </a:rPr>
              <a:t>James Stagg, with a bit of Northern Irish help, got the forecast right</a:t>
            </a:r>
            <a:r>
              <a:rPr lang="en-US" dirty="0">
                <a:latin typeface="+mn-lt"/>
              </a:rPr>
              <a:t>.</a:t>
            </a:r>
          </a:p>
        </p:txBody>
      </p:sp>
      <p:sp>
        <p:nvSpPr>
          <p:cNvPr id="6" name="TextBox 5">
            <a:extLst>
              <a:ext uri="{FF2B5EF4-FFF2-40B4-BE49-F238E27FC236}">
                <a16:creationId xmlns:a16="http://schemas.microsoft.com/office/drawing/2014/main" id="{B57DACC6-B0C9-8150-C808-25B4E7C4C602}"/>
              </a:ext>
            </a:extLst>
          </p:cNvPr>
          <p:cNvSpPr txBox="1">
            <a:spLocks noChangeArrowheads="1"/>
          </p:cNvSpPr>
          <p:nvPr/>
        </p:nvSpPr>
        <p:spPr bwMode="auto">
          <a:xfrm>
            <a:off x="5292725" y="5661025"/>
            <a:ext cx="3382963" cy="831850"/>
          </a:xfrm>
          <a:prstGeom prst="rect">
            <a:avLst/>
          </a:prstGeom>
          <a:noFill/>
          <a:ln>
            <a:noFill/>
          </a:ln>
        </p:spPr>
        <p:txBody>
          <a:bodyP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defRPr/>
            </a:pPr>
            <a:r>
              <a:rPr lang="en-US" dirty="0">
                <a:solidFill>
                  <a:srgbClr val="FF0000"/>
                </a:solidFill>
                <a:latin typeface="+mj-lt"/>
              </a:rPr>
              <a:t>The Germans got it wrong!</a:t>
            </a:r>
          </a:p>
        </p:txBody>
      </p:sp>
      <p:pic>
        <p:nvPicPr>
          <p:cNvPr id="27654" name="Picture 6" descr="1401823825000-Stagg.jpg">
            <a:extLst>
              <a:ext uri="{FF2B5EF4-FFF2-40B4-BE49-F238E27FC236}">
                <a16:creationId xmlns:a16="http://schemas.microsoft.com/office/drawing/2014/main" id="{EB8A1166-B0F7-83AD-DF84-B7237265C1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53113" y="1196975"/>
            <a:ext cx="1795462"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37D456-33BA-8C32-FA30-23131C7B7323}"/>
              </a:ext>
            </a:extLst>
          </p:cNvPr>
          <p:cNvSpPr txBox="1"/>
          <p:nvPr/>
        </p:nvSpPr>
        <p:spPr>
          <a:xfrm>
            <a:off x="827584" y="908720"/>
            <a:ext cx="7704856" cy="4524315"/>
          </a:xfrm>
          <a:prstGeom prst="rect">
            <a:avLst/>
          </a:prstGeom>
          <a:noFill/>
        </p:spPr>
        <p:txBody>
          <a:bodyPr wrap="square" rtlCol="0">
            <a:spAutoFit/>
          </a:bodyPr>
          <a:lstStyle/>
          <a:p>
            <a:r>
              <a:rPr lang="en-US" dirty="0">
                <a:solidFill>
                  <a:srgbClr val="0070C0"/>
                </a:solidFill>
                <a:latin typeface="Arial" panose="020B0604020202020204" pitchFamily="34" charset="0"/>
                <a:cs typeface="Arial" panose="020B0604020202020204" pitchFamily="34" charset="0"/>
              </a:rPr>
              <a:t>Be warned about over hyped claims of PINNS for predicting chaotic systems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System may not be chaotic for the parameters chosen</a:t>
            </a:r>
          </a:p>
          <a:p>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System may not have been run for long enough (i.e. before the Lyapunov time)</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We may be seeing a shadowing phenomenon (not a bad thing but any decent solver can do that )</a:t>
            </a:r>
          </a:p>
        </p:txBody>
      </p:sp>
    </p:spTree>
    <p:extLst>
      <p:ext uri="{BB962C8B-B14F-4D97-AF65-F5344CB8AC3E}">
        <p14:creationId xmlns:p14="http://schemas.microsoft.com/office/powerpoint/2010/main" val="305284991"/>
      </p:ext>
    </p:extLst>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2">
            <a:extLst>
              <a:ext uri="{FF2B5EF4-FFF2-40B4-BE49-F238E27FC236}">
                <a16:creationId xmlns:a16="http://schemas.microsoft.com/office/drawing/2014/main" id="{17F6F27B-77C6-4DEA-27C6-76B65660E1A1}"/>
              </a:ext>
            </a:extLst>
          </p:cNvPr>
          <p:cNvSpPr txBox="1">
            <a:spLocks noChangeArrowheads="1"/>
          </p:cNvSpPr>
          <p:nvPr/>
        </p:nvSpPr>
        <p:spPr bwMode="auto">
          <a:xfrm>
            <a:off x="395288" y="381000"/>
            <a:ext cx="7391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50000"/>
              </a:spcBef>
              <a:buFontTx/>
              <a:buNone/>
            </a:pPr>
            <a:r>
              <a:rPr lang="en-US" altLang="en-US">
                <a:solidFill>
                  <a:srgbClr val="0000FF"/>
                </a:solidFill>
              </a:rPr>
              <a:t>Basic Idea of Data Assimilation</a:t>
            </a:r>
            <a:endParaRPr lang="en-US" altLang="en-US">
              <a:latin typeface="Arial Black" panose="020B0604020202020204" pitchFamily="34" charset="0"/>
            </a:endParaRPr>
          </a:p>
        </p:txBody>
      </p:sp>
      <p:sp>
        <p:nvSpPr>
          <p:cNvPr id="19458" name="Text Box 3">
            <a:extLst>
              <a:ext uri="{FF2B5EF4-FFF2-40B4-BE49-F238E27FC236}">
                <a16:creationId xmlns:a16="http://schemas.microsoft.com/office/drawing/2014/main" id="{DCA35CF9-A175-8116-A173-912E9B081640}"/>
              </a:ext>
            </a:extLst>
          </p:cNvPr>
          <p:cNvSpPr txBox="1">
            <a:spLocks noChangeArrowheads="1"/>
          </p:cNvSpPr>
          <p:nvPr/>
        </p:nvSpPr>
        <p:spPr bwMode="auto">
          <a:xfrm>
            <a:off x="465138" y="2736850"/>
            <a:ext cx="82137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50000"/>
              </a:spcBef>
              <a:buFontTx/>
              <a:buNone/>
            </a:pPr>
            <a:r>
              <a:rPr lang="en-US" altLang="en-US" sz="2800">
                <a:solidFill>
                  <a:srgbClr val="FF0000"/>
                </a:solidFill>
              </a:rPr>
              <a:t>Predicted state</a:t>
            </a:r>
            <a:r>
              <a:rPr lang="en-US" altLang="en-US" sz="2400">
                <a:solidFill>
                  <a:srgbClr val="FF0000"/>
                </a:solidFill>
              </a:rPr>
              <a:t>:</a:t>
            </a:r>
            <a:endParaRPr lang="en-US" altLang="en-US" sz="2400"/>
          </a:p>
        </p:txBody>
      </p:sp>
      <p:sp>
        <p:nvSpPr>
          <p:cNvPr id="19459" name="Text Box 4">
            <a:extLst>
              <a:ext uri="{FF2B5EF4-FFF2-40B4-BE49-F238E27FC236}">
                <a16:creationId xmlns:a16="http://schemas.microsoft.com/office/drawing/2014/main" id="{EF8055C7-830C-AE6D-AA8D-D821491011C4}"/>
              </a:ext>
            </a:extLst>
          </p:cNvPr>
          <p:cNvSpPr txBox="1">
            <a:spLocks noChangeArrowheads="1"/>
          </p:cNvSpPr>
          <p:nvPr/>
        </p:nvSpPr>
        <p:spPr bwMode="auto">
          <a:xfrm>
            <a:off x="468313" y="1371600"/>
            <a:ext cx="7467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50000"/>
              </a:spcBef>
              <a:buFontTx/>
              <a:buNone/>
            </a:pPr>
            <a:r>
              <a:rPr lang="en-US" altLang="en-US" sz="2800">
                <a:solidFill>
                  <a:srgbClr val="CC66FF"/>
                </a:solidFill>
              </a:rPr>
              <a:t>True state</a:t>
            </a:r>
            <a:r>
              <a:rPr lang="en-US" altLang="en-US" sz="2400">
                <a:solidFill>
                  <a:srgbClr val="CC66FF"/>
                </a:solidFill>
              </a:rPr>
              <a:t>:</a:t>
            </a:r>
            <a:r>
              <a:rPr lang="en-US" altLang="en-US" sz="2400"/>
              <a:t> of a system is </a:t>
            </a:r>
          </a:p>
        </p:txBody>
      </p:sp>
      <p:sp>
        <p:nvSpPr>
          <p:cNvPr id="19460" name="Text Box 5">
            <a:extLst>
              <a:ext uri="{FF2B5EF4-FFF2-40B4-BE49-F238E27FC236}">
                <a16:creationId xmlns:a16="http://schemas.microsoft.com/office/drawing/2014/main" id="{8273C231-FFF6-5736-2981-AA9ACE74C93F}"/>
              </a:ext>
            </a:extLst>
          </p:cNvPr>
          <p:cNvSpPr txBox="1">
            <a:spLocks noChangeArrowheads="1"/>
          </p:cNvSpPr>
          <p:nvPr/>
        </p:nvSpPr>
        <p:spPr bwMode="auto">
          <a:xfrm>
            <a:off x="465138" y="3625850"/>
            <a:ext cx="8213725"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50000"/>
              </a:spcBef>
              <a:buFontTx/>
              <a:buNone/>
            </a:pPr>
            <a:r>
              <a:rPr lang="en-US" altLang="en-US" sz="2800"/>
              <a:t>Data:</a:t>
            </a:r>
            <a:r>
              <a:rPr lang="en-US" altLang="en-US" sz="2400"/>
              <a:t>  </a:t>
            </a:r>
            <a:r>
              <a:rPr lang="en-US" altLang="en-US" sz="2400">
                <a:solidFill>
                  <a:srgbClr val="0070C0"/>
                </a:solidFill>
              </a:rPr>
              <a:t>observations   </a:t>
            </a:r>
            <a:r>
              <a:rPr lang="en-US" altLang="en-US" sz="2800">
                <a:solidFill>
                  <a:schemeClr val="accent2"/>
                </a:solidFill>
              </a:rPr>
              <a:t>y </a:t>
            </a:r>
            <a:r>
              <a:rPr lang="en-US" altLang="en-US" sz="2400"/>
              <a:t> of some function</a:t>
            </a:r>
          </a:p>
          <a:p>
            <a:pPr eaLnBrk="1" hangingPunct="1">
              <a:spcBef>
                <a:spcPct val="50000"/>
              </a:spcBef>
              <a:buFontTx/>
              <a:buNone/>
            </a:pPr>
            <a:r>
              <a:rPr lang="en-US" altLang="en-US" sz="2400"/>
              <a:t>     </a:t>
            </a:r>
          </a:p>
          <a:p>
            <a:pPr eaLnBrk="1" hangingPunct="1">
              <a:spcBef>
                <a:spcPct val="50000"/>
              </a:spcBef>
              <a:buFontTx/>
              <a:buNone/>
            </a:pPr>
            <a:r>
              <a:rPr lang="en-US" altLang="en-US" sz="2400">
                <a:solidFill>
                  <a:srgbClr val="7030A0"/>
                </a:solidFill>
              </a:rPr>
              <a:t>          </a:t>
            </a:r>
            <a:r>
              <a:rPr lang="en-US" altLang="en-US" sz="2800">
                <a:solidFill>
                  <a:srgbClr val="7030A0"/>
                </a:solidFill>
              </a:rPr>
              <a:t>H(x</a:t>
            </a:r>
            <a:r>
              <a:rPr lang="en-US" altLang="en-US" sz="2800" baseline="-25000">
                <a:solidFill>
                  <a:srgbClr val="7030A0"/>
                </a:solidFill>
              </a:rPr>
              <a:t>t</a:t>
            </a:r>
            <a:r>
              <a:rPr lang="en-US" altLang="en-US" sz="2800">
                <a:solidFill>
                  <a:srgbClr val="7030A0"/>
                </a:solidFill>
              </a:rPr>
              <a:t>) </a:t>
            </a:r>
            <a:r>
              <a:rPr lang="en-US" altLang="en-US" sz="2800"/>
              <a:t>   of the true state</a:t>
            </a:r>
          </a:p>
          <a:p>
            <a:pPr eaLnBrk="1" hangingPunct="1">
              <a:spcBef>
                <a:spcPct val="50000"/>
              </a:spcBef>
              <a:buFontTx/>
              <a:buNone/>
            </a:pPr>
            <a:endParaRPr lang="en-US" altLang="en-US" sz="2800"/>
          </a:p>
          <a:p>
            <a:pPr eaLnBrk="1" hangingPunct="1">
              <a:spcBef>
                <a:spcPct val="50000"/>
              </a:spcBef>
              <a:buFontTx/>
              <a:buNone/>
            </a:pPr>
            <a:r>
              <a:rPr lang="en-US" altLang="en-US" sz="2800"/>
              <a:t>Both the prediction and the data </a:t>
            </a:r>
            <a:r>
              <a:rPr lang="en-US" altLang="en-US" sz="2800">
                <a:solidFill>
                  <a:schemeClr val="accent2"/>
                </a:solidFill>
              </a:rPr>
              <a:t>have errors</a:t>
            </a:r>
          </a:p>
          <a:p>
            <a:pPr eaLnBrk="1" hangingPunct="1">
              <a:spcBef>
                <a:spcPct val="50000"/>
              </a:spcBef>
              <a:buFontTx/>
              <a:buNone/>
            </a:pPr>
            <a:r>
              <a:rPr lang="en-US" altLang="en-US" sz="2800"/>
              <a:t> </a:t>
            </a:r>
          </a:p>
        </p:txBody>
      </p:sp>
      <p:pic>
        <p:nvPicPr>
          <p:cNvPr id="19461" name="Picture 6" descr="gravityWavesMid03">
            <a:extLst>
              <a:ext uri="{FF2B5EF4-FFF2-40B4-BE49-F238E27FC236}">
                <a16:creationId xmlns:a16="http://schemas.microsoft.com/office/drawing/2014/main" id="{2FA862DD-9C54-85D4-AA16-758558347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813" y="609600"/>
            <a:ext cx="259080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462" name="Object 9">
            <a:extLst>
              <a:ext uri="{FF2B5EF4-FFF2-40B4-BE49-F238E27FC236}">
                <a16:creationId xmlns:a16="http://schemas.microsoft.com/office/drawing/2014/main" id="{DC2CA9AA-7291-92E5-F79C-638E1F540418}"/>
              </a:ext>
            </a:extLst>
          </p:cNvPr>
          <p:cNvGraphicFramePr>
            <a:graphicFrameLocks noChangeAspect="1"/>
          </p:cNvGraphicFramePr>
          <p:nvPr/>
        </p:nvGraphicFramePr>
        <p:xfrm>
          <a:off x="4206875" y="2743200"/>
          <a:ext cx="436563" cy="469900"/>
        </p:xfrm>
        <a:graphic>
          <a:graphicData uri="http://schemas.openxmlformats.org/presentationml/2006/ole">
            <mc:AlternateContent xmlns:mc="http://schemas.openxmlformats.org/markup-compatibility/2006">
              <mc:Choice xmlns:v="urn:schemas-microsoft-com:vml" Requires="v">
                <p:oleObj name="Equation" r:id="rId4" imgW="165100" imgH="177800" progId="Equation.3">
                  <p:embed/>
                </p:oleObj>
              </mc:Choice>
              <mc:Fallback>
                <p:oleObj name="Equation" r:id="rId4" imgW="165100" imgH="1778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6875" y="2743200"/>
                        <a:ext cx="43656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9463" name="Object 11">
            <a:extLst>
              <a:ext uri="{FF2B5EF4-FFF2-40B4-BE49-F238E27FC236}">
                <a16:creationId xmlns:a16="http://schemas.microsoft.com/office/drawing/2014/main" id="{CE50B076-5971-AF10-E460-83D2C9E3758E}"/>
              </a:ext>
            </a:extLst>
          </p:cNvPr>
          <p:cNvGraphicFramePr>
            <a:graphicFrameLocks noChangeAspect="1"/>
          </p:cNvGraphicFramePr>
          <p:nvPr/>
        </p:nvGraphicFramePr>
        <p:xfrm>
          <a:off x="4324350" y="1387475"/>
          <a:ext cx="392113" cy="457200"/>
        </p:xfrm>
        <a:graphic>
          <a:graphicData uri="http://schemas.openxmlformats.org/presentationml/2006/ole">
            <mc:AlternateContent xmlns:mc="http://schemas.openxmlformats.org/markup-compatibility/2006">
              <mc:Choice xmlns:v="urn:schemas-microsoft-com:vml" Requires="v">
                <p:oleObj name="Equation" r:id="rId6" imgW="152400" imgH="177800" progId="Equation.3">
                  <p:embed/>
                </p:oleObj>
              </mc:Choice>
              <mc:Fallback>
                <p:oleObj name="Equation" r:id="rId6" imgW="152400" imgH="17780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4350" y="1387475"/>
                        <a:ext cx="392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19464" name="Picture 3" descr="A picture containing sky, outdoor, aircraft, airplane&#10;&#10;Description automatically generated">
            <a:extLst>
              <a:ext uri="{FF2B5EF4-FFF2-40B4-BE49-F238E27FC236}">
                <a16:creationId xmlns:a16="http://schemas.microsoft.com/office/drawing/2014/main" id="{6A235B5E-EE44-245B-D2A9-03619451D9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7163" y="3617913"/>
            <a:ext cx="2241550" cy="186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descr="Forecasting high-impact weather using ensemble prediction systems (Chapter  7) - Dynamics and Predictability of Large-Scale, High-Impact Weather and  Climate Events">
            <a:extLst>
              <a:ext uri="{FF2B5EF4-FFF2-40B4-BE49-F238E27FC236}">
                <a16:creationId xmlns:a16="http://schemas.microsoft.com/office/drawing/2014/main" id="{3CBEC5C3-F404-E988-7C28-DDD2DFE72B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43091" y="643467"/>
            <a:ext cx="7657817"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847870"/>
      </p:ext>
    </p:extLst>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A7E6E04-BCE6-F7EB-4729-06468FA2BEA6}"/>
              </a:ext>
            </a:extLst>
          </p:cNvPr>
          <p:cNvSpPr/>
          <p:nvPr/>
        </p:nvSpPr>
        <p:spPr>
          <a:xfrm>
            <a:off x="755650" y="1268413"/>
            <a:ext cx="7704138" cy="4321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 name="Text Box 1028">
            <a:extLst>
              <a:ext uri="{FF2B5EF4-FFF2-40B4-BE49-F238E27FC236}">
                <a16:creationId xmlns:a16="http://schemas.microsoft.com/office/drawing/2014/main" id="{F0C63B2F-5FB2-C335-06C0-8ABE04D61315}"/>
              </a:ext>
            </a:extLst>
          </p:cNvPr>
          <p:cNvSpPr txBox="1">
            <a:spLocks noChangeArrowheads="1"/>
          </p:cNvSpPr>
          <p:nvPr/>
        </p:nvSpPr>
        <p:spPr bwMode="auto">
          <a:xfrm>
            <a:off x="1068388" y="2060575"/>
            <a:ext cx="7391400" cy="2862263"/>
          </a:xfrm>
          <a:prstGeom prst="rect">
            <a:avLst/>
          </a:prstGeom>
          <a:noFill/>
          <a:ln>
            <a:noFill/>
          </a:ln>
          <a:effectLst/>
        </p:spPr>
        <p:txBody>
          <a:bodyPr>
            <a:spAutoFit/>
          </a:bodyPr>
          <a:lstStyle/>
          <a:p>
            <a:pPr eaLnBrk="1" hangingPunct="1">
              <a:spcBef>
                <a:spcPct val="50000"/>
              </a:spcBef>
              <a:defRPr/>
            </a:pPr>
            <a:r>
              <a:rPr lang="en-US" sz="3600" dirty="0">
                <a:solidFill>
                  <a:schemeClr val="accent2">
                    <a:lumMod val="75000"/>
                  </a:schemeClr>
                </a:solidFill>
                <a:latin typeface="Arial" charset="0"/>
                <a:ea typeface="ＭＳ Ｐゴシック" charset="0"/>
              </a:rPr>
              <a:t>Data assimilation optimally estimates the </a:t>
            </a:r>
            <a:r>
              <a:rPr lang="en-US" sz="3600" dirty="0">
                <a:solidFill>
                  <a:srgbClr val="7030A0"/>
                </a:solidFill>
                <a:latin typeface="Arial" charset="0"/>
                <a:ea typeface="ＭＳ Ｐゴシック" charset="0"/>
              </a:rPr>
              <a:t>system state </a:t>
            </a:r>
            <a:r>
              <a:rPr lang="en-US" sz="3600" dirty="0">
                <a:solidFill>
                  <a:schemeClr val="accent2">
                    <a:lumMod val="75000"/>
                  </a:schemeClr>
                </a:solidFill>
                <a:latin typeface="Arial" charset="0"/>
                <a:ea typeface="ＭＳ Ｐゴシック" charset="0"/>
              </a:rPr>
              <a:t>which is consistent with both the prediction and the data and estimates the </a:t>
            </a:r>
            <a:r>
              <a:rPr lang="en-US" sz="3600" dirty="0">
                <a:solidFill>
                  <a:srgbClr val="7030A0"/>
                </a:solidFill>
                <a:latin typeface="Arial" charset="0"/>
                <a:ea typeface="ＭＳ Ｐゴシック" charset="0"/>
              </a:rPr>
              <a:t>resulting error</a:t>
            </a:r>
          </a:p>
        </p:txBody>
      </p:sp>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Oval 3">
            <a:extLst>
              <a:ext uri="{FF2B5EF4-FFF2-40B4-BE49-F238E27FC236}">
                <a16:creationId xmlns:a16="http://schemas.microsoft.com/office/drawing/2014/main" id="{79A53C76-14EB-6482-12B8-DF44591E4BDA}"/>
              </a:ext>
            </a:extLst>
          </p:cNvPr>
          <p:cNvSpPr>
            <a:spLocks noChangeArrowheads="1"/>
          </p:cNvSpPr>
          <p:nvPr/>
        </p:nvSpPr>
        <p:spPr bwMode="auto">
          <a:xfrm>
            <a:off x="4119116" y="2930624"/>
            <a:ext cx="1295400" cy="2514600"/>
          </a:xfrm>
          <a:prstGeom prst="ellipse">
            <a:avLst/>
          </a:prstGeom>
          <a:solidFill>
            <a:srgbClr val="CC66FF"/>
          </a:solidFill>
          <a:ln w="9525">
            <a:solidFill>
              <a:srgbClr val="CC66FF"/>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a:latin typeface="Arial Black" panose="020B0604020202020204" pitchFamily="34" charset="0"/>
            </a:endParaRPr>
          </a:p>
        </p:txBody>
      </p:sp>
      <p:sp>
        <p:nvSpPr>
          <p:cNvPr id="31747" name="Oval 4">
            <a:extLst>
              <a:ext uri="{FF2B5EF4-FFF2-40B4-BE49-F238E27FC236}">
                <a16:creationId xmlns:a16="http://schemas.microsoft.com/office/drawing/2014/main" id="{7BD15CA2-1C2E-AE57-8E41-B0BD044ECE70}"/>
              </a:ext>
            </a:extLst>
          </p:cNvPr>
          <p:cNvSpPr>
            <a:spLocks noChangeArrowheads="1"/>
          </p:cNvSpPr>
          <p:nvPr/>
        </p:nvSpPr>
        <p:spPr bwMode="auto">
          <a:xfrm>
            <a:off x="3851920" y="1406624"/>
            <a:ext cx="1990055" cy="2133600"/>
          </a:xfrm>
          <a:prstGeom prst="ellipse">
            <a:avLst/>
          </a:prstGeom>
          <a:solidFill>
            <a:srgbClr val="FF9900">
              <a:alpha val="58823"/>
            </a:srgbClr>
          </a:solidFill>
          <a:ln w="9525">
            <a:solidFill>
              <a:srgbClr val="FF99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a:latin typeface="Arial Black" panose="020B0604020202020204" pitchFamily="34" charset="0"/>
            </a:endParaRPr>
          </a:p>
        </p:txBody>
      </p:sp>
      <p:sp>
        <p:nvSpPr>
          <p:cNvPr id="31749" name="Line 8">
            <a:extLst>
              <a:ext uri="{FF2B5EF4-FFF2-40B4-BE49-F238E27FC236}">
                <a16:creationId xmlns:a16="http://schemas.microsoft.com/office/drawing/2014/main" id="{032B7FB4-A39D-F5A8-238A-795E5B79A35C}"/>
              </a:ext>
            </a:extLst>
          </p:cNvPr>
          <p:cNvSpPr>
            <a:spLocks noChangeShapeType="1"/>
          </p:cNvSpPr>
          <p:nvPr/>
        </p:nvSpPr>
        <p:spPr bwMode="auto">
          <a:xfrm>
            <a:off x="1887076" y="2622748"/>
            <a:ext cx="2667000" cy="60344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50" name="Text Box 9">
            <a:extLst>
              <a:ext uri="{FF2B5EF4-FFF2-40B4-BE49-F238E27FC236}">
                <a16:creationId xmlns:a16="http://schemas.microsoft.com/office/drawing/2014/main" id="{67B89F29-05DE-F16F-D918-A15F2D2F3814}"/>
              </a:ext>
            </a:extLst>
          </p:cNvPr>
          <p:cNvSpPr txBox="1">
            <a:spLocks noChangeArrowheads="1"/>
          </p:cNvSpPr>
          <p:nvPr/>
        </p:nvSpPr>
        <p:spPr bwMode="auto">
          <a:xfrm>
            <a:off x="179512" y="2392561"/>
            <a:ext cx="3187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50000"/>
              </a:spcBef>
              <a:buFontTx/>
              <a:buNone/>
            </a:pPr>
            <a:r>
              <a:rPr lang="en-US" altLang="en-US" sz="2400" dirty="0">
                <a:solidFill>
                  <a:srgbClr val="FF0000"/>
                </a:solidFill>
              </a:rPr>
              <a:t>Analysis: A</a:t>
            </a:r>
          </a:p>
        </p:txBody>
      </p:sp>
      <p:sp>
        <p:nvSpPr>
          <p:cNvPr id="31751" name="Text Box 10">
            <a:extLst>
              <a:ext uri="{FF2B5EF4-FFF2-40B4-BE49-F238E27FC236}">
                <a16:creationId xmlns:a16="http://schemas.microsoft.com/office/drawing/2014/main" id="{B7581F10-6FC4-4433-C67F-7B3A27C2F0BF}"/>
              </a:ext>
            </a:extLst>
          </p:cNvPr>
          <p:cNvSpPr txBox="1">
            <a:spLocks noChangeArrowheads="1"/>
          </p:cNvSpPr>
          <p:nvPr/>
        </p:nvSpPr>
        <p:spPr bwMode="auto">
          <a:xfrm>
            <a:off x="6156176" y="2845385"/>
            <a:ext cx="284442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50000"/>
              </a:spcBef>
              <a:buFontTx/>
              <a:buNone/>
            </a:pPr>
            <a:r>
              <a:rPr lang="en-US" altLang="en-US" sz="2400" dirty="0"/>
              <a:t>Use  A  to </a:t>
            </a:r>
          </a:p>
          <a:p>
            <a:pPr eaLnBrk="1" hangingPunct="1">
              <a:spcBef>
                <a:spcPct val="50000"/>
              </a:spcBef>
              <a:buFontTx/>
              <a:buNone/>
            </a:pPr>
            <a:r>
              <a:rPr lang="en-US" altLang="en-US" sz="2400" dirty="0"/>
              <a:t>produce a forecast </a:t>
            </a:r>
          </a:p>
        </p:txBody>
      </p:sp>
      <p:sp>
        <p:nvSpPr>
          <p:cNvPr id="31752" name="Line 12">
            <a:extLst>
              <a:ext uri="{FF2B5EF4-FFF2-40B4-BE49-F238E27FC236}">
                <a16:creationId xmlns:a16="http://schemas.microsoft.com/office/drawing/2014/main" id="{703FF39C-5DD1-22BB-31A4-F6AA9E31D5F7}"/>
              </a:ext>
            </a:extLst>
          </p:cNvPr>
          <p:cNvSpPr>
            <a:spLocks noChangeShapeType="1"/>
          </p:cNvSpPr>
          <p:nvPr/>
        </p:nvSpPr>
        <p:spPr bwMode="auto">
          <a:xfrm>
            <a:off x="5004048" y="3343017"/>
            <a:ext cx="2956324" cy="13975"/>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53" name="AutoShape 17">
            <a:extLst>
              <a:ext uri="{FF2B5EF4-FFF2-40B4-BE49-F238E27FC236}">
                <a16:creationId xmlns:a16="http://schemas.microsoft.com/office/drawing/2014/main" id="{FF5433BE-ED45-2DCD-1502-8DA6A08394E4}"/>
              </a:ext>
            </a:extLst>
          </p:cNvPr>
          <p:cNvSpPr>
            <a:spLocks noChangeArrowheads="1"/>
          </p:cNvSpPr>
          <p:nvPr/>
        </p:nvSpPr>
        <p:spPr bwMode="auto">
          <a:xfrm>
            <a:off x="4728716" y="2321024"/>
            <a:ext cx="276225" cy="228600"/>
          </a:xfrm>
          <a:custGeom>
            <a:avLst/>
            <a:gdLst>
              <a:gd name="T0" fmla="*/ 0 w 276225"/>
              <a:gd name="T1" fmla="*/ 87317 h 228600"/>
              <a:gd name="T2" fmla="*/ 105509 w 276225"/>
              <a:gd name="T3" fmla="*/ 87318 h 228600"/>
              <a:gd name="T4" fmla="*/ 138113 w 276225"/>
              <a:gd name="T5" fmla="*/ 0 h 228600"/>
              <a:gd name="T6" fmla="*/ 170716 w 276225"/>
              <a:gd name="T7" fmla="*/ 87318 h 228600"/>
              <a:gd name="T8" fmla="*/ 276225 w 276225"/>
              <a:gd name="T9" fmla="*/ 87317 h 228600"/>
              <a:gd name="T10" fmla="*/ 190866 w 276225"/>
              <a:gd name="T11" fmla="*/ 141282 h 228600"/>
              <a:gd name="T12" fmla="*/ 223471 w 276225"/>
              <a:gd name="T13" fmla="*/ 228599 h 228600"/>
              <a:gd name="T14" fmla="*/ 138113 w 276225"/>
              <a:gd name="T15" fmla="*/ 174634 h 228600"/>
              <a:gd name="T16" fmla="*/ 52754 w 276225"/>
              <a:gd name="T17" fmla="*/ 228599 h 228600"/>
              <a:gd name="T18" fmla="*/ 85359 w 276225"/>
              <a:gd name="T19" fmla="*/ 141282 h 228600"/>
              <a:gd name="T20" fmla="*/ 0 w 276225"/>
              <a:gd name="T21" fmla="*/ 87317 h 228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6225" h="228600">
                <a:moveTo>
                  <a:pt x="0" y="87317"/>
                </a:moveTo>
                <a:lnTo>
                  <a:pt x="105509" y="87318"/>
                </a:lnTo>
                <a:lnTo>
                  <a:pt x="138113" y="0"/>
                </a:lnTo>
                <a:lnTo>
                  <a:pt x="170716" y="87318"/>
                </a:lnTo>
                <a:lnTo>
                  <a:pt x="276225" y="87317"/>
                </a:lnTo>
                <a:lnTo>
                  <a:pt x="190866" y="141282"/>
                </a:lnTo>
                <a:lnTo>
                  <a:pt x="223471" y="228599"/>
                </a:lnTo>
                <a:lnTo>
                  <a:pt x="138113" y="174634"/>
                </a:lnTo>
                <a:lnTo>
                  <a:pt x="52754" y="228599"/>
                </a:lnTo>
                <a:lnTo>
                  <a:pt x="85359" y="141282"/>
                </a:lnTo>
                <a:lnTo>
                  <a:pt x="0" y="87317"/>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31754" name="AutoShape 18">
            <a:extLst>
              <a:ext uri="{FF2B5EF4-FFF2-40B4-BE49-F238E27FC236}">
                <a16:creationId xmlns:a16="http://schemas.microsoft.com/office/drawing/2014/main" id="{E135AAD3-FE74-202C-FAA2-2AE487A3A889}"/>
              </a:ext>
            </a:extLst>
          </p:cNvPr>
          <p:cNvSpPr>
            <a:spLocks noChangeArrowheads="1"/>
          </p:cNvSpPr>
          <p:nvPr/>
        </p:nvSpPr>
        <p:spPr bwMode="auto">
          <a:xfrm>
            <a:off x="4652516" y="3159224"/>
            <a:ext cx="276225" cy="228600"/>
          </a:xfrm>
          <a:custGeom>
            <a:avLst/>
            <a:gdLst>
              <a:gd name="T0" fmla="*/ 0 w 276225"/>
              <a:gd name="T1" fmla="*/ 87317 h 228600"/>
              <a:gd name="T2" fmla="*/ 105509 w 276225"/>
              <a:gd name="T3" fmla="*/ 87318 h 228600"/>
              <a:gd name="T4" fmla="*/ 138113 w 276225"/>
              <a:gd name="T5" fmla="*/ 0 h 228600"/>
              <a:gd name="T6" fmla="*/ 170716 w 276225"/>
              <a:gd name="T7" fmla="*/ 87318 h 228600"/>
              <a:gd name="T8" fmla="*/ 276225 w 276225"/>
              <a:gd name="T9" fmla="*/ 87317 h 228600"/>
              <a:gd name="T10" fmla="*/ 190866 w 276225"/>
              <a:gd name="T11" fmla="*/ 141282 h 228600"/>
              <a:gd name="T12" fmla="*/ 223471 w 276225"/>
              <a:gd name="T13" fmla="*/ 228599 h 228600"/>
              <a:gd name="T14" fmla="*/ 138113 w 276225"/>
              <a:gd name="T15" fmla="*/ 174634 h 228600"/>
              <a:gd name="T16" fmla="*/ 52754 w 276225"/>
              <a:gd name="T17" fmla="*/ 228599 h 228600"/>
              <a:gd name="T18" fmla="*/ 85359 w 276225"/>
              <a:gd name="T19" fmla="*/ 141282 h 228600"/>
              <a:gd name="T20" fmla="*/ 0 w 276225"/>
              <a:gd name="T21" fmla="*/ 87317 h 228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6225" h="228600">
                <a:moveTo>
                  <a:pt x="0" y="87317"/>
                </a:moveTo>
                <a:lnTo>
                  <a:pt x="105509" y="87318"/>
                </a:lnTo>
                <a:lnTo>
                  <a:pt x="138113" y="0"/>
                </a:lnTo>
                <a:lnTo>
                  <a:pt x="170716" y="87318"/>
                </a:lnTo>
                <a:lnTo>
                  <a:pt x="276225" y="87317"/>
                </a:lnTo>
                <a:lnTo>
                  <a:pt x="190866" y="141282"/>
                </a:lnTo>
                <a:lnTo>
                  <a:pt x="223471" y="228599"/>
                </a:lnTo>
                <a:lnTo>
                  <a:pt x="138113" y="174634"/>
                </a:lnTo>
                <a:lnTo>
                  <a:pt x="52754" y="228599"/>
                </a:lnTo>
                <a:lnTo>
                  <a:pt x="85359" y="141282"/>
                </a:lnTo>
                <a:lnTo>
                  <a:pt x="0" y="87317"/>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31755" name="AutoShape 19">
            <a:extLst>
              <a:ext uri="{FF2B5EF4-FFF2-40B4-BE49-F238E27FC236}">
                <a16:creationId xmlns:a16="http://schemas.microsoft.com/office/drawing/2014/main" id="{A33589D4-43D2-5EA7-3771-65A2CD341EFD}"/>
              </a:ext>
            </a:extLst>
          </p:cNvPr>
          <p:cNvSpPr>
            <a:spLocks noChangeArrowheads="1"/>
          </p:cNvSpPr>
          <p:nvPr/>
        </p:nvSpPr>
        <p:spPr bwMode="auto">
          <a:xfrm>
            <a:off x="4604891" y="3997424"/>
            <a:ext cx="276225" cy="228600"/>
          </a:xfrm>
          <a:custGeom>
            <a:avLst/>
            <a:gdLst>
              <a:gd name="T0" fmla="*/ 0 w 276225"/>
              <a:gd name="T1" fmla="*/ 87317 h 228600"/>
              <a:gd name="T2" fmla="*/ 105509 w 276225"/>
              <a:gd name="T3" fmla="*/ 87318 h 228600"/>
              <a:gd name="T4" fmla="*/ 138113 w 276225"/>
              <a:gd name="T5" fmla="*/ 0 h 228600"/>
              <a:gd name="T6" fmla="*/ 170716 w 276225"/>
              <a:gd name="T7" fmla="*/ 87318 h 228600"/>
              <a:gd name="T8" fmla="*/ 276225 w 276225"/>
              <a:gd name="T9" fmla="*/ 87317 h 228600"/>
              <a:gd name="T10" fmla="*/ 190866 w 276225"/>
              <a:gd name="T11" fmla="*/ 141282 h 228600"/>
              <a:gd name="T12" fmla="*/ 223471 w 276225"/>
              <a:gd name="T13" fmla="*/ 228599 h 228600"/>
              <a:gd name="T14" fmla="*/ 138113 w 276225"/>
              <a:gd name="T15" fmla="*/ 174634 h 228600"/>
              <a:gd name="T16" fmla="*/ 52754 w 276225"/>
              <a:gd name="T17" fmla="*/ 228599 h 228600"/>
              <a:gd name="T18" fmla="*/ 85359 w 276225"/>
              <a:gd name="T19" fmla="*/ 141282 h 228600"/>
              <a:gd name="T20" fmla="*/ 0 w 276225"/>
              <a:gd name="T21" fmla="*/ 87317 h 228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6225" h="228600">
                <a:moveTo>
                  <a:pt x="0" y="87317"/>
                </a:moveTo>
                <a:lnTo>
                  <a:pt x="105509" y="87318"/>
                </a:lnTo>
                <a:lnTo>
                  <a:pt x="138113" y="0"/>
                </a:lnTo>
                <a:lnTo>
                  <a:pt x="170716" y="87318"/>
                </a:lnTo>
                <a:lnTo>
                  <a:pt x="276225" y="87317"/>
                </a:lnTo>
                <a:lnTo>
                  <a:pt x="190866" y="141282"/>
                </a:lnTo>
                <a:lnTo>
                  <a:pt x="223471" y="228599"/>
                </a:lnTo>
                <a:lnTo>
                  <a:pt x="138113" y="174634"/>
                </a:lnTo>
                <a:lnTo>
                  <a:pt x="52754" y="228599"/>
                </a:lnTo>
                <a:lnTo>
                  <a:pt x="85359" y="141282"/>
                </a:lnTo>
                <a:lnTo>
                  <a:pt x="0" y="87317"/>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182292" name="Text Box 20">
            <a:extLst>
              <a:ext uri="{FF2B5EF4-FFF2-40B4-BE49-F238E27FC236}">
                <a16:creationId xmlns:a16="http://schemas.microsoft.com/office/drawing/2014/main" id="{B049C8FF-4581-14E0-9833-52E40765C3DA}"/>
              </a:ext>
            </a:extLst>
          </p:cNvPr>
          <p:cNvSpPr txBox="1">
            <a:spLocks noChangeArrowheads="1"/>
          </p:cNvSpPr>
          <p:nvPr/>
        </p:nvSpPr>
        <p:spPr bwMode="auto">
          <a:xfrm>
            <a:off x="6516216" y="1598886"/>
            <a:ext cx="2832100" cy="461962"/>
          </a:xfrm>
          <a:prstGeom prst="rect">
            <a:avLst/>
          </a:prstGeom>
          <a:noFill/>
          <a:ln>
            <a:noFill/>
          </a:ln>
          <a:effectLst/>
        </p:spPr>
        <p:txBody>
          <a:bodyPr>
            <a:spAutoFit/>
          </a:bodyPr>
          <a:lstStyle/>
          <a:p>
            <a:pPr eaLnBrk="1" hangingPunct="1">
              <a:spcBef>
                <a:spcPct val="50000"/>
              </a:spcBef>
              <a:defRPr/>
            </a:pPr>
            <a:r>
              <a:rPr lang="en-US" dirty="0">
                <a:latin typeface="+mj-lt"/>
                <a:ea typeface="ＭＳ Ｐゴシック" charset="0"/>
              </a:rPr>
              <a:t>Data:  D</a:t>
            </a:r>
            <a:endParaRPr lang="en-US" dirty="0">
              <a:solidFill>
                <a:srgbClr val="0070C0"/>
              </a:solidFill>
              <a:latin typeface="+mj-lt"/>
              <a:ea typeface="ＭＳ Ｐゴシック" charset="0"/>
            </a:endParaRPr>
          </a:p>
        </p:txBody>
      </p:sp>
      <p:sp>
        <p:nvSpPr>
          <p:cNvPr id="31757" name="Text Box 21">
            <a:extLst>
              <a:ext uri="{FF2B5EF4-FFF2-40B4-BE49-F238E27FC236}">
                <a16:creationId xmlns:a16="http://schemas.microsoft.com/office/drawing/2014/main" id="{81B8752E-7F48-230B-3051-EC7CA9B5C315}"/>
              </a:ext>
            </a:extLst>
          </p:cNvPr>
          <p:cNvSpPr txBox="1">
            <a:spLocks noChangeArrowheads="1"/>
          </p:cNvSpPr>
          <p:nvPr/>
        </p:nvSpPr>
        <p:spPr bwMode="auto">
          <a:xfrm>
            <a:off x="179636" y="4497015"/>
            <a:ext cx="2667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50000"/>
              </a:spcBef>
              <a:buFontTx/>
              <a:buNone/>
            </a:pPr>
            <a:r>
              <a:rPr lang="en-US" altLang="en-US" sz="2400" dirty="0"/>
              <a:t>Prior estimate: P</a:t>
            </a:r>
            <a:endParaRPr lang="en-US" altLang="en-US" sz="2400" dirty="0">
              <a:latin typeface="Arial Black" panose="020B0604020202020204" pitchFamily="34" charset="0"/>
            </a:endParaRPr>
          </a:p>
        </p:txBody>
      </p:sp>
      <p:sp>
        <p:nvSpPr>
          <p:cNvPr id="31758" name="Line 22">
            <a:extLst>
              <a:ext uri="{FF2B5EF4-FFF2-40B4-BE49-F238E27FC236}">
                <a16:creationId xmlns:a16="http://schemas.microsoft.com/office/drawing/2014/main" id="{87E24AD9-EB62-7DC4-FA7C-C01C83BA2684}"/>
              </a:ext>
            </a:extLst>
          </p:cNvPr>
          <p:cNvSpPr>
            <a:spLocks noChangeShapeType="1"/>
          </p:cNvSpPr>
          <p:nvPr/>
        </p:nvSpPr>
        <p:spPr bwMode="auto">
          <a:xfrm flipV="1">
            <a:off x="2699792" y="4149823"/>
            <a:ext cx="1800324" cy="46166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59" name="Line 23">
            <a:extLst>
              <a:ext uri="{FF2B5EF4-FFF2-40B4-BE49-F238E27FC236}">
                <a16:creationId xmlns:a16="http://schemas.microsoft.com/office/drawing/2014/main" id="{A2F423B7-D26C-A608-082C-91C9661314D9}"/>
              </a:ext>
            </a:extLst>
          </p:cNvPr>
          <p:cNvSpPr>
            <a:spLocks noChangeShapeType="1"/>
          </p:cNvSpPr>
          <p:nvPr/>
        </p:nvSpPr>
        <p:spPr bwMode="auto">
          <a:xfrm flipH="1">
            <a:off x="5185916" y="1863824"/>
            <a:ext cx="129540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 name="TextBox 1">
            <a:extLst>
              <a:ext uri="{FF2B5EF4-FFF2-40B4-BE49-F238E27FC236}">
                <a16:creationId xmlns:a16="http://schemas.microsoft.com/office/drawing/2014/main" id="{93F389ED-181B-4DA5-FC94-20E571D1F31A}"/>
              </a:ext>
            </a:extLst>
          </p:cNvPr>
          <p:cNvSpPr txBox="1"/>
          <p:nvPr/>
        </p:nvSpPr>
        <p:spPr>
          <a:xfrm>
            <a:off x="3635896" y="5661248"/>
            <a:ext cx="5184576" cy="461665"/>
          </a:xfrm>
          <a:prstGeom prst="rect">
            <a:avLst/>
          </a:prstGeom>
          <a:noFill/>
        </p:spPr>
        <p:txBody>
          <a:bodyPr wrap="square" rtlCol="0">
            <a:spAutoFit/>
          </a:bodyPr>
          <a:lstStyle/>
          <a:p>
            <a:r>
              <a:rPr lang="en-US" dirty="0">
                <a:latin typeface="+mn-lt"/>
              </a:rPr>
              <a:t>Prediction error ellipse:  size </a:t>
            </a:r>
            <a:r>
              <a:rPr lang="en-US" dirty="0" err="1">
                <a:latin typeface="+mn-lt"/>
              </a:rPr>
              <a:t>E</a:t>
            </a:r>
            <a:r>
              <a:rPr lang="en-US" baseline="-25000" dirty="0" err="1">
                <a:latin typeface="+mn-lt"/>
              </a:rPr>
              <a:t>pred</a:t>
            </a:r>
            <a:endParaRPr lang="en-US" dirty="0">
              <a:latin typeface="+mn-lt"/>
            </a:endParaRPr>
          </a:p>
        </p:txBody>
      </p:sp>
      <p:sp>
        <p:nvSpPr>
          <p:cNvPr id="3" name="TextBox 2">
            <a:extLst>
              <a:ext uri="{FF2B5EF4-FFF2-40B4-BE49-F238E27FC236}">
                <a16:creationId xmlns:a16="http://schemas.microsoft.com/office/drawing/2014/main" id="{7AAF64CF-4309-6DA6-EDED-9A7292FE996F}"/>
              </a:ext>
            </a:extLst>
          </p:cNvPr>
          <p:cNvSpPr txBox="1"/>
          <p:nvPr/>
        </p:nvSpPr>
        <p:spPr>
          <a:xfrm>
            <a:off x="2987824" y="764704"/>
            <a:ext cx="5184576" cy="461665"/>
          </a:xfrm>
          <a:prstGeom prst="rect">
            <a:avLst/>
          </a:prstGeom>
          <a:noFill/>
        </p:spPr>
        <p:txBody>
          <a:bodyPr wrap="square" rtlCol="0">
            <a:spAutoFit/>
          </a:bodyPr>
          <a:lstStyle/>
          <a:p>
            <a:r>
              <a:rPr lang="en-US" dirty="0">
                <a:latin typeface="+mn-lt"/>
              </a:rPr>
              <a:t>Data error ellipse:  size </a:t>
            </a:r>
            <a:r>
              <a:rPr lang="en-US" dirty="0" err="1">
                <a:latin typeface="+mn-lt"/>
              </a:rPr>
              <a:t>E</a:t>
            </a:r>
            <a:r>
              <a:rPr lang="en-US" baseline="-25000" dirty="0" err="1">
                <a:latin typeface="+mn-lt"/>
              </a:rPr>
              <a:t>data</a:t>
            </a:r>
            <a:endParaRPr lang="en-US" dirty="0">
              <a:latin typeface="+mn-lt"/>
            </a:endParaRPr>
          </a:p>
        </p:txBody>
      </p:sp>
      <p:sp>
        <p:nvSpPr>
          <p:cNvPr id="4" name="TextBox 3">
            <a:extLst>
              <a:ext uri="{FF2B5EF4-FFF2-40B4-BE49-F238E27FC236}">
                <a16:creationId xmlns:a16="http://schemas.microsoft.com/office/drawing/2014/main" id="{AF2E84FE-2C05-A2A8-2C0F-ACD7E161B4B8}"/>
              </a:ext>
            </a:extLst>
          </p:cNvPr>
          <p:cNvSpPr txBox="1"/>
          <p:nvPr/>
        </p:nvSpPr>
        <p:spPr>
          <a:xfrm>
            <a:off x="1475656" y="3462535"/>
            <a:ext cx="2301230" cy="461665"/>
          </a:xfrm>
          <a:prstGeom prst="rect">
            <a:avLst/>
          </a:prstGeom>
          <a:noFill/>
        </p:spPr>
        <p:txBody>
          <a:bodyPr wrap="square" rtlCol="0">
            <a:spAutoFit/>
          </a:bodyPr>
          <a:lstStyle/>
          <a:p>
            <a:r>
              <a:rPr lang="en-US" dirty="0">
                <a:solidFill>
                  <a:schemeClr val="accent6"/>
                </a:solidFill>
                <a:latin typeface="+mn-lt"/>
              </a:rPr>
              <a:t>Nudging</a:t>
            </a:r>
          </a:p>
        </p:txBody>
      </p:sp>
      <p:sp>
        <p:nvSpPr>
          <p:cNvPr id="5" name="Up Arrow 4">
            <a:extLst>
              <a:ext uri="{FF2B5EF4-FFF2-40B4-BE49-F238E27FC236}">
                <a16:creationId xmlns:a16="http://schemas.microsoft.com/office/drawing/2014/main" id="{0F1AAB0A-D273-B2F6-9D5A-5EB9CBCA66BD}"/>
              </a:ext>
            </a:extLst>
          </p:cNvPr>
          <p:cNvSpPr/>
          <p:nvPr/>
        </p:nvSpPr>
        <p:spPr>
          <a:xfrm>
            <a:off x="755576" y="3212976"/>
            <a:ext cx="484632" cy="978408"/>
          </a:xfrm>
          <a:prstGeom prst="up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AutoShape 5">
            <a:extLst>
              <a:ext uri="{FF2B5EF4-FFF2-40B4-BE49-F238E27FC236}">
                <a16:creationId xmlns:a16="http://schemas.microsoft.com/office/drawing/2014/main" id="{6944A014-846A-90E8-0FDE-C0D353C6A3EF}"/>
              </a:ext>
            </a:extLst>
          </p:cNvPr>
          <p:cNvSpPr>
            <a:spLocks noChangeArrowheads="1"/>
          </p:cNvSpPr>
          <p:nvPr/>
        </p:nvSpPr>
        <p:spPr bwMode="auto">
          <a:xfrm>
            <a:off x="179388" y="4292600"/>
            <a:ext cx="8888412" cy="1066800"/>
          </a:xfrm>
          <a:prstGeom prst="roundRect">
            <a:avLst>
              <a:gd name="adj" fmla="val 16667"/>
            </a:avLst>
          </a:prstGeom>
          <a:solidFill>
            <a:schemeClr val="accent1">
              <a:alpha val="34117"/>
            </a:schemeClr>
          </a:solidFill>
          <a:ln w="12700">
            <a:solidFill>
              <a:srgbClr val="FF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a:latin typeface="Arial Black" panose="020B0604020202020204" pitchFamily="34" charset="0"/>
            </a:endParaRPr>
          </a:p>
        </p:txBody>
      </p:sp>
      <p:sp>
        <p:nvSpPr>
          <p:cNvPr id="32770" name="Text Box 2">
            <a:extLst>
              <a:ext uri="{FF2B5EF4-FFF2-40B4-BE49-F238E27FC236}">
                <a16:creationId xmlns:a16="http://schemas.microsoft.com/office/drawing/2014/main" id="{79C0A06A-C7FB-F15A-BAFB-4375DBF3BB86}"/>
              </a:ext>
            </a:extLst>
          </p:cNvPr>
          <p:cNvSpPr txBox="1">
            <a:spLocks noChangeArrowheads="1"/>
          </p:cNvSpPr>
          <p:nvPr/>
        </p:nvSpPr>
        <p:spPr bwMode="auto">
          <a:xfrm>
            <a:off x="304800" y="-100013"/>
            <a:ext cx="83820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50000"/>
              </a:spcBef>
              <a:buFontTx/>
              <a:buNone/>
            </a:pPr>
            <a:endParaRPr lang="en-US" altLang="en-US" sz="2400">
              <a:solidFill>
                <a:srgbClr val="0000FF"/>
              </a:solidFill>
            </a:endParaRPr>
          </a:p>
          <a:p>
            <a:pPr eaLnBrk="1" hangingPunct="1">
              <a:spcBef>
                <a:spcPct val="50000"/>
              </a:spcBef>
              <a:buFontTx/>
              <a:buNone/>
            </a:pPr>
            <a:r>
              <a:rPr lang="en-US" altLang="en-US" sz="2400">
                <a:solidFill>
                  <a:srgbClr val="0000FF"/>
                </a:solidFill>
              </a:rPr>
              <a:t>Data error:  </a:t>
            </a:r>
            <a:r>
              <a:rPr lang="en-US" altLang="en-US" sz="2400"/>
              <a:t>                             Gaussian, Covariance </a:t>
            </a:r>
            <a:r>
              <a:rPr lang="en-US" altLang="en-US" sz="2400">
                <a:solidFill>
                  <a:srgbClr val="0000FF"/>
                </a:solidFill>
              </a:rPr>
              <a:t>R</a:t>
            </a:r>
            <a:endParaRPr lang="en-US" altLang="en-US" sz="2400"/>
          </a:p>
          <a:p>
            <a:pPr eaLnBrk="1" hangingPunct="1">
              <a:spcBef>
                <a:spcPct val="50000"/>
              </a:spcBef>
              <a:buFontTx/>
              <a:buNone/>
            </a:pPr>
            <a:r>
              <a:rPr lang="en-US" altLang="en-US" sz="2400">
                <a:solidFill>
                  <a:srgbClr val="0000FF"/>
                </a:solidFill>
              </a:rPr>
              <a:t>Background prediction error: </a:t>
            </a:r>
            <a:r>
              <a:rPr lang="en-US" altLang="en-US" sz="2400"/>
              <a:t> Gaussian, Covariance </a:t>
            </a:r>
            <a:r>
              <a:rPr lang="en-US" altLang="en-US" sz="2400">
                <a:solidFill>
                  <a:srgbClr val="0000FF"/>
                </a:solidFill>
              </a:rPr>
              <a:t>B</a:t>
            </a:r>
          </a:p>
          <a:p>
            <a:pPr eaLnBrk="1" hangingPunct="1">
              <a:spcBef>
                <a:spcPct val="50000"/>
              </a:spcBef>
              <a:buFontTx/>
              <a:buNone/>
            </a:pPr>
            <a:endParaRPr lang="en-US" altLang="en-US" sz="2400">
              <a:solidFill>
                <a:srgbClr val="0000FF"/>
              </a:solidFill>
            </a:endParaRPr>
          </a:p>
          <a:p>
            <a:pPr eaLnBrk="1" hangingPunct="1">
              <a:spcBef>
                <a:spcPct val="50000"/>
              </a:spcBef>
              <a:buFontTx/>
              <a:buNone/>
            </a:pPr>
            <a:r>
              <a:rPr lang="en-US" altLang="en-US" sz="2400">
                <a:solidFill>
                  <a:srgbClr val="0000FF"/>
                </a:solidFill>
              </a:rPr>
              <a:t>Maximum likelihood </a:t>
            </a:r>
            <a:r>
              <a:rPr lang="en-US" altLang="en-US" sz="2400"/>
              <a:t>of data </a:t>
            </a:r>
            <a:r>
              <a:rPr lang="en-US" altLang="en-US" sz="2400">
                <a:solidFill>
                  <a:srgbClr val="0000FF"/>
                </a:solidFill>
              </a:rPr>
              <a:t>y </a:t>
            </a:r>
            <a:r>
              <a:rPr lang="en-US" altLang="en-US" sz="2400">
                <a:solidFill>
                  <a:srgbClr val="000000"/>
                </a:solidFill>
              </a:rPr>
              <a:t>given truth</a:t>
            </a:r>
            <a:r>
              <a:rPr lang="en-US" altLang="en-US" sz="2400">
                <a:solidFill>
                  <a:srgbClr val="0000FF"/>
                </a:solidFill>
              </a:rPr>
              <a:t> x is</a:t>
            </a:r>
            <a:endParaRPr lang="en-US" altLang="en-US" sz="2400"/>
          </a:p>
        </p:txBody>
      </p:sp>
      <p:sp>
        <p:nvSpPr>
          <p:cNvPr id="32771" name="Text Box 3">
            <a:extLst>
              <a:ext uri="{FF2B5EF4-FFF2-40B4-BE49-F238E27FC236}">
                <a16:creationId xmlns:a16="http://schemas.microsoft.com/office/drawing/2014/main" id="{E016A674-F1F8-3CE1-02B9-48F1DEEF8368}"/>
              </a:ext>
            </a:extLst>
          </p:cNvPr>
          <p:cNvSpPr txBox="1">
            <a:spLocks noChangeArrowheads="1"/>
          </p:cNvSpPr>
          <p:nvPr/>
        </p:nvSpPr>
        <p:spPr bwMode="auto">
          <a:xfrm>
            <a:off x="381000" y="5991225"/>
            <a:ext cx="8229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50000"/>
              </a:spcBef>
              <a:buFontTx/>
              <a:buNone/>
            </a:pPr>
            <a:r>
              <a:rPr lang="en-US" altLang="en-US" sz="2400">
                <a:solidFill>
                  <a:srgbClr val="0000FF"/>
                </a:solidFill>
              </a:rPr>
              <a:t>BLUE:</a:t>
            </a:r>
            <a:r>
              <a:rPr lang="en-US" altLang="en-US" sz="2400"/>
              <a:t>     Find         which </a:t>
            </a:r>
            <a:r>
              <a:rPr lang="en-US" altLang="en-US" sz="2400">
                <a:solidFill>
                  <a:srgbClr val="0000FF"/>
                </a:solidFill>
              </a:rPr>
              <a:t>maximises  M or  </a:t>
            </a:r>
            <a:r>
              <a:rPr lang="en-US" altLang="en-US">
                <a:solidFill>
                  <a:srgbClr val="7030A0"/>
                </a:solidFill>
              </a:rPr>
              <a:t>minimizes J</a:t>
            </a:r>
            <a:endParaRPr lang="en-US" altLang="en-US">
              <a:solidFill>
                <a:srgbClr val="7030A0"/>
              </a:solidFill>
              <a:latin typeface="Arial Black" panose="020B0604020202020204" pitchFamily="34" charset="0"/>
            </a:endParaRPr>
          </a:p>
        </p:txBody>
      </p:sp>
      <p:graphicFrame>
        <p:nvGraphicFramePr>
          <p:cNvPr id="32772" name="Object 4">
            <a:extLst>
              <a:ext uri="{FF2B5EF4-FFF2-40B4-BE49-F238E27FC236}">
                <a16:creationId xmlns:a16="http://schemas.microsoft.com/office/drawing/2014/main" id="{B208FF9D-8266-0FDB-1E40-CE5357BC0555}"/>
              </a:ext>
            </a:extLst>
          </p:cNvPr>
          <p:cNvGraphicFramePr>
            <a:graphicFrameLocks noChangeAspect="1"/>
          </p:cNvGraphicFramePr>
          <p:nvPr/>
        </p:nvGraphicFramePr>
        <p:xfrm>
          <a:off x="304800" y="4365625"/>
          <a:ext cx="8737600" cy="879475"/>
        </p:xfrm>
        <a:graphic>
          <a:graphicData uri="http://schemas.openxmlformats.org/presentationml/2006/ole">
            <mc:AlternateContent xmlns:mc="http://schemas.openxmlformats.org/markup-compatibility/2006">
              <mc:Choice xmlns:v="urn:schemas-microsoft-com:vml" Requires="v">
                <p:oleObj name="Equation" r:id="rId2" imgW="3657600" imgH="368300" progId="Equation.3">
                  <p:embed/>
                </p:oleObj>
              </mc:Choice>
              <mc:Fallback>
                <p:oleObj name="Equation" r:id="rId2" imgW="3657600" imgH="3683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365625"/>
                        <a:ext cx="873760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3" name="Object 6">
            <a:extLst>
              <a:ext uri="{FF2B5EF4-FFF2-40B4-BE49-F238E27FC236}">
                <a16:creationId xmlns:a16="http://schemas.microsoft.com/office/drawing/2014/main" id="{7DDC5C30-986B-800F-B262-5D127B513DBD}"/>
              </a:ext>
            </a:extLst>
          </p:cNvPr>
          <p:cNvGraphicFramePr>
            <a:graphicFrameLocks noChangeAspect="1"/>
          </p:cNvGraphicFramePr>
          <p:nvPr/>
        </p:nvGraphicFramePr>
        <p:xfrm>
          <a:off x="2562225" y="6067425"/>
          <a:ext cx="425450" cy="457200"/>
        </p:xfrm>
        <a:graphic>
          <a:graphicData uri="http://schemas.openxmlformats.org/presentationml/2006/ole">
            <mc:AlternateContent xmlns:mc="http://schemas.openxmlformats.org/markup-compatibility/2006">
              <mc:Choice xmlns:v="urn:schemas-microsoft-com:vml" Requires="v">
                <p:oleObj name="Equation" r:id="rId4" imgW="165100" imgH="177800" progId="Equation.3">
                  <p:embed/>
                </p:oleObj>
              </mc:Choice>
              <mc:Fallback>
                <p:oleObj name="Equation" r:id="rId4" imgW="165100" imgH="1778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2225" y="6067425"/>
                        <a:ext cx="42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 name="Rounded Rectangle 1">
            <a:extLst>
              <a:ext uri="{FF2B5EF4-FFF2-40B4-BE49-F238E27FC236}">
                <a16:creationId xmlns:a16="http://schemas.microsoft.com/office/drawing/2014/main" id="{401B2A82-C935-BC36-4170-2EB4C3814622}"/>
              </a:ext>
            </a:extLst>
          </p:cNvPr>
          <p:cNvSpPr/>
          <p:nvPr/>
        </p:nvSpPr>
        <p:spPr>
          <a:xfrm>
            <a:off x="2051050" y="2852738"/>
            <a:ext cx="4537075" cy="93662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32775" name="Object 8">
            <a:extLst>
              <a:ext uri="{FF2B5EF4-FFF2-40B4-BE49-F238E27FC236}">
                <a16:creationId xmlns:a16="http://schemas.microsoft.com/office/drawing/2014/main" id="{2E2384EA-8F49-3C15-F239-A0E65E5D4759}"/>
              </a:ext>
            </a:extLst>
          </p:cNvPr>
          <p:cNvGraphicFramePr>
            <a:graphicFrameLocks noChangeAspect="1"/>
          </p:cNvGraphicFramePr>
          <p:nvPr/>
        </p:nvGraphicFramePr>
        <p:xfrm>
          <a:off x="2098675" y="2997200"/>
          <a:ext cx="4273550" cy="700088"/>
        </p:xfrm>
        <a:graphic>
          <a:graphicData uri="http://schemas.openxmlformats.org/presentationml/2006/ole">
            <mc:AlternateContent xmlns:mc="http://schemas.openxmlformats.org/markup-compatibility/2006">
              <mc:Choice xmlns:v="urn:schemas-microsoft-com:vml" Requires="v">
                <p:oleObj name="Equation" r:id="rId6" imgW="1549400" imgH="254000" progId="Equation.3">
                  <p:embed/>
                </p:oleObj>
              </mc:Choice>
              <mc:Fallback>
                <p:oleObj name="Equation" r:id="rId6" imgW="1549400" imgH="2540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8675" y="2997200"/>
                        <a:ext cx="4273550" cy="70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48A8EC-29D8-8058-B86F-7E97ED1DC8BD}"/>
              </a:ext>
            </a:extLst>
          </p:cNvPr>
          <p:cNvSpPr txBox="1"/>
          <p:nvPr/>
        </p:nvSpPr>
        <p:spPr>
          <a:xfrm>
            <a:off x="971600" y="692696"/>
            <a:ext cx="7524328" cy="415498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Data sets you can play with created using this approach</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Reanalysis:</a:t>
            </a:r>
          </a:p>
          <a:p>
            <a:endParaRPr lang="en-US" dirty="0">
              <a:latin typeface="Arial" panose="020B0604020202020204" pitchFamily="34" charset="0"/>
              <a:cs typeface="Arial" panose="020B0604020202020204" pitchFamily="34" charset="0"/>
            </a:endParaRPr>
          </a:p>
          <a:p>
            <a:r>
              <a:rPr lang="en-US" dirty="0">
                <a:solidFill>
                  <a:srgbClr val="0070C0"/>
                </a:solidFill>
                <a:latin typeface="Arial" panose="020B0604020202020204" pitchFamily="34" charset="0"/>
                <a:cs typeface="Arial" panose="020B0604020202020204" pitchFamily="34" charset="0"/>
              </a:rPr>
              <a:t>UKCP18</a:t>
            </a:r>
          </a:p>
          <a:p>
            <a:endParaRPr lang="en-US" dirty="0">
              <a:solidFill>
                <a:srgbClr val="0070C0"/>
              </a:solidFill>
              <a:latin typeface="Arial" panose="020B0604020202020204" pitchFamily="34" charset="0"/>
              <a:cs typeface="Arial" panose="020B0604020202020204" pitchFamily="34" charset="0"/>
            </a:endParaRPr>
          </a:p>
          <a:p>
            <a:r>
              <a:rPr lang="en-US" dirty="0">
                <a:solidFill>
                  <a:srgbClr val="0070C0"/>
                </a:solidFill>
                <a:latin typeface="Arial" panose="020B0604020202020204" pitchFamily="34" charset="0"/>
                <a:cs typeface="Arial" panose="020B0604020202020204" pitchFamily="34" charset="0"/>
              </a:rPr>
              <a:t>ERA5</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Created using the previous methods</a:t>
            </a:r>
          </a:p>
        </p:txBody>
      </p:sp>
    </p:spTree>
    <p:extLst>
      <p:ext uri="{BB962C8B-B14F-4D97-AF65-F5344CB8AC3E}">
        <p14:creationId xmlns:p14="http://schemas.microsoft.com/office/powerpoint/2010/main" val="2611775298"/>
      </p:ext>
    </p:extLst>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976FA3-4E21-026B-2BD5-59E5BF52A992}"/>
              </a:ext>
            </a:extLst>
          </p:cNvPr>
          <p:cNvSpPr txBox="1"/>
          <p:nvPr/>
        </p:nvSpPr>
        <p:spPr>
          <a:xfrm>
            <a:off x="611188" y="890588"/>
            <a:ext cx="6218237" cy="1016000"/>
          </a:xfrm>
          <a:prstGeom prst="rect">
            <a:avLst/>
          </a:prstGeom>
          <a:noFill/>
        </p:spPr>
        <p:txBody>
          <a:bodyPr>
            <a:spAutoFit/>
          </a:bodyPr>
          <a:lstStyle/>
          <a:p>
            <a:pPr>
              <a:defRPr/>
            </a:pPr>
            <a:r>
              <a:rPr lang="en-US" sz="3200" dirty="0">
                <a:solidFill>
                  <a:srgbClr val="0070C0"/>
                </a:solidFill>
                <a:latin typeface="+mn-lt"/>
              </a:rPr>
              <a:t>Historical Data: </a:t>
            </a:r>
            <a:r>
              <a:rPr lang="en-GB" sz="3200" b="1" dirty="0" err="1">
                <a:solidFill>
                  <a:srgbClr val="FF0000"/>
                </a:solidFill>
                <a:latin typeface="+mn-lt"/>
              </a:rPr>
              <a:t>HadUK</a:t>
            </a:r>
            <a:r>
              <a:rPr lang="en-GB" sz="3200" b="1" dirty="0">
                <a:solidFill>
                  <a:srgbClr val="FF0000"/>
                </a:solidFill>
                <a:latin typeface="+mn-lt"/>
              </a:rPr>
              <a:t>-Grid </a:t>
            </a:r>
          </a:p>
          <a:p>
            <a:pPr>
              <a:defRPr/>
            </a:pPr>
            <a:endParaRPr lang="en-US" sz="2800" dirty="0">
              <a:solidFill>
                <a:srgbClr val="0070C0"/>
              </a:solidFill>
            </a:endParaRPr>
          </a:p>
        </p:txBody>
      </p:sp>
      <p:sp>
        <p:nvSpPr>
          <p:cNvPr id="13" name="TextBox 12">
            <a:extLst>
              <a:ext uri="{FF2B5EF4-FFF2-40B4-BE49-F238E27FC236}">
                <a16:creationId xmlns:a16="http://schemas.microsoft.com/office/drawing/2014/main" id="{B023CDB3-04E8-F564-5D51-FB6DD3199267}"/>
              </a:ext>
            </a:extLst>
          </p:cNvPr>
          <p:cNvSpPr txBox="1"/>
          <p:nvPr/>
        </p:nvSpPr>
        <p:spPr>
          <a:xfrm>
            <a:off x="415925" y="1393825"/>
            <a:ext cx="8647113" cy="5262563"/>
          </a:xfrm>
          <a:prstGeom prst="rect">
            <a:avLst/>
          </a:prstGeom>
          <a:noFill/>
        </p:spPr>
        <p:txBody>
          <a:bodyPr>
            <a:spAutoFit/>
          </a:bodyPr>
          <a:lstStyle/>
          <a:p>
            <a:pPr>
              <a:defRPr/>
            </a:pPr>
            <a:endParaRPr lang="en-GB" b="1" dirty="0"/>
          </a:p>
          <a:p>
            <a:pPr>
              <a:defRPr/>
            </a:pPr>
            <a:endParaRPr lang="en-GB" dirty="0"/>
          </a:p>
          <a:p>
            <a:pPr>
              <a:defRPr/>
            </a:pPr>
            <a:r>
              <a:rPr lang="en-GB" dirty="0">
                <a:latin typeface="+mn-lt"/>
              </a:rPr>
              <a:t>UK Spatial resolution:  </a:t>
            </a:r>
            <a:r>
              <a:rPr lang="en-GB" dirty="0">
                <a:solidFill>
                  <a:srgbClr val="C22CB8"/>
                </a:solidFill>
                <a:latin typeface="+mn-lt"/>
              </a:rPr>
              <a:t>1km x 1km</a:t>
            </a:r>
          </a:p>
          <a:p>
            <a:pPr>
              <a:defRPr/>
            </a:pPr>
            <a:endParaRPr lang="en-GB" dirty="0">
              <a:solidFill>
                <a:srgbClr val="C22CB8"/>
              </a:solidFill>
              <a:latin typeface="+mn-lt"/>
            </a:endParaRPr>
          </a:p>
          <a:p>
            <a:pPr>
              <a:defRPr/>
            </a:pPr>
            <a:r>
              <a:rPr lang="en-GB" dirty="0">
                <a:latin typeface="+mn-lt"/>
              </a:rPr>
              <a:t>Time span:                     </a:t>
            </a:r>
            <a:r>
              <a:rPr lang="en-GB" dirty="0">
                <a:solidFill>
                  <a:srgbClr val="C22CB8"/>
                </a:solidFill>
                <a:latin typeface="+mn-lt"/>
              </a:rPr>
              <a:t>1862 to present</a:t>
            </a:r>
          </a:p>
          <a:p>
            <a:pPr>
              <a:defRPr/>
            </a:pPr>
            <a:endParaRPr lang="en-GB" dirty="0">
              <a:latin typeface="+mn-lt"/>
            </a:endParaRPr>
          </a:p>
          <a:p>
            <a:pPr>
              <a:defRPr/>
            </a:pPr>
            <a:r>
              <a:rPr lang="en-GB" dirty="0">
                <a:latin typeface="+mn-lt"/>
              </a:rPr>
              <a:t>Temporal resolution:    </a:t>
            </a:r>
            <a:r>
              <a:rPr lang="en-GB" dirty="0">
                <a:solidFill>
                  <a:srgbClr val="C22CB8"/>
                </a:solidFill>
                <a:latin typeface="+mn-lt"/>
              </a:rPr>
              <a:t>daily, monthly, seasonal and annual timescales, as well as long term averages for a set of climatological reference periods</a:t>
            </a:r>
          </a:p>
          <a:p>
            <a:pPr>
              <a:defRPr/>
            </a:pPr>
            <a:endParaRPr lang="en-GB" dirty="0">
              <a:solidFill>
                <a:srgbClr val="C22CB8"/>
              </a:solidFill>
              <a:latin typeface="+mn-lt"/>
            </a:endParaRPr>
          </a:p>
          <a:p>
            <a:pPr>
              <a:defRPr/>
            </a:pPr>
            <a:r>
              <a:rPr lang="en-GB" dirty="0">
                <a:latin typeface="+mn-lt"/>
              </a:rPr>
              <a:t>Variables:                       </a:t>
            </a:r>
            <a:r>
              <a:rPr lang="en-GB" dirty="0">
                <a:solidFill>
                  <a:srgbClr val="C22CB8"/>
                </a:solidFill>
                <a:latin typeface="+mn-lt"/>
              </a:rPr>
              <a:t>air temperature (maximum, minimum and mean), precipitation, sunshine, mean sea level pressure, wind speed, relative humidity, vapour pressure, days of snow lying, and days of ground frost</a:t>
            </a:r>
          </a:p>
        </p:txBody>
      </p:sp>
    </p:spTree>
    <p:extLst>
      <p:ext uri="{BB962C8B-B14F-4D97-AF65-F5344CB8AC3E}">
        <p14:creationId xmlns:p14="http://schemas.microsoft.com/office/powerpoint/2010/main" val="1254474442"/>
      </p:ext>
    </p:extLst>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44E8392-D742-7374-0316-D3619E0DF965}"/>
              </a:ext>
            </a:extLst>
          </p:cNvPr>
          <p:cNvPicPr>
            <a:picLocks noChangeAspect="1"/>
          </p:cNvPicPr>
          <p:nvPr/>
        </p:nvPicPr>
        <p:blipFill>
          <a:blip r:embed="rId2">
            <a:extLst>
              <a:ext uri="{28A0092B-C50C-407E-A947-70E740481C1C}">
                <a14:useLocalDpi xmlns:a14="http://schemas.microsoft.com/office/drawing/2010/main" val="0"/>
              </a:ext>
            </a:extLst>
          </a:blip>
          <a:srcRect l="11868" r="4784"/>
          <a:stretch>
            <a:fillRect/>
          </a:stretch>
        </p:blipFill>
        <p:spPr>
          <a:xfrm>
            <a:off x="20" y="1282"/>
            <a:ext cx="9143980" cy="6856718"/>
          </a:xfrm>
          <a:prstGeom prst="rect">
            <a:avLst/>
          </a:prstGeom>
        </p:spPr>
      </p:pic>
    </p:spTree>
    <p:extLst>
      <p:ext uri="{BB962C8B-B14F-4D97-AF65-F5344CB8AC3E}">
        <p14:creationId xmlns:p14="http://schemas.microsoft.com/office/powerpoint/2010/main" val="1841126825"/>
      </p:ext>
    </p:extLst>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2">
            <a:extLst>
              <a:ext uri="{FF2B5EF4-FFF2-40B4-BE49-F238E27FC236}">
                <a16:creationId xmlns:a16="http://schemas.microsoft.com/office/drawing/2014/main" id="{6481A58C-E627-7E02-CE8F-9D3A23B5A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052513"/>
            <a:ext cx="84582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4919621"/>
      </p:ext>
    </p:extLst>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ext Box 5">
            <a:extLst>
              <a:ext uri="{FF2B5EF4-FFF2-40B4-BE49-F238E27FC236}">
                <a16:creationId xmlns:a16="http://schemas.microsoft.com/office/drawing/2014/main" id="{7F0541EF-67CA-40A1-42F6-E8CAD3B1AE65}"/>
              </a:ext>
            </a:extLst>
          </p:cNvPr>
          <p:cNvSpPr txBox="1">
            <a:spLocks noChangeArrowheads="1"/>
          </p:cNvSpPr>
          <p:nvPr/>
        </p:nvSpPr>
        <p:spPr bwMode="auto">
          <a:xfrm>
            <a:off x="1620838" y="6021388"/>
            <a:ext cx="6480175" cy="461962"/>
          </a:xfrm>
          <a:prstGeom prst="rect">
            <a:avLst/>
          </a:prstGeom>
          <a:noFill/>
          <a:ln>
            <a:noFill/>
          </a:ln>
          <a:effectLst/>
        </p:spPr>
        <p:txBody>
          <a:bodyPr>
            <a:spAutoFit/>
          </a:bodyPr>
          <a:lstStyle/>
          <a:p>
            <a:pPr eaLnBrk="1" hangingPunct="1">
              <a:spcBef>
                <a:spcPct val="50000"/>
              </a:spcBef>
              <a:defRPr/>
            </a:pPr>
            <a:r>
              <a:rPr lang="en-GB" dirty="0">
                <a:solidFill>
                  <a:srgbClr val="FF0000"/>
                </a:solidFill>
                <a:latin typeface="+mn-lt"/>
                <a:ea typeface="ＭＳ Ｐゴシック" charset="0"/>
              </a:rPr>
              <a:t>     Weather forecasting under a week ahead</a:t>
            </a:r>
          </a:p>
        </p:txBody>
      </p:sp>
      <p:sp>
        <p:nvSpPr>
          <p:cNvPr id="36875" name="Text Box 11">
            <a:extLst>
              <a:ext uri="{FF2B5EF4-FFF2-40B4-BE49-F238E27FC236}">
                <a16:creationId xmlns:a16="http://schemas.microsoft.com/office/drawing/2014/main" id="{5559F3B6-3F83-D707-ED5E-3931222016D9}"/>
              </a:ext>
            </a:extLst>
          </p:cNvPr>
          <p:cNvSpPr txBox="1">
            <a:spLocks noChangeArrowheads="1"/>
          </p:cNvSpPr>
          <p:nvPr/>
        </p:nvSpPr>
        <p:spPr bwMode="auto">
          <a:xfrm>
            <a:off x="2628900" y="1341438"/>
            <a:ext cx="4464050" cy="457200"/>
          </a:xfrm>
          <a:prstGeom prst="rect">
            <a:avLst/>
          </a:prstGeom>
          <a:noFill/>
          <a:ln>
            <a:noFill/>
          </a:ln>
          <a:effectLst/>
        </p:spPr>
        <p:txBody>
          <a:bodyPr>
            <a:spAutoFit/>
          </a:bodyPr>
          <a:lstStyle/>
          <a:p>
            <a:pPr eaLnBrk="1" hangingPunct="1">
              <a:spcBef>
                <a:spcPct val="50000"/>
              </a:spcBef>
              <a:defRPr/>
            </a:pPr>
            <a:r>
              <a:rPr lang="en-GB" dirty="0" err="1">
                <a:solidFill>
                  <a:schemeClr val="accent2"/>
                </a:solidFill>
                <a:latin typeface="+mn-lt"/>
                <a:ea typeface="ＭＳ Ｐゴシック" charset="0"/>
              </a:rPr>
              <a:t>Navier</a:t>
            </a:r>
            <a:r>
              <a:rPr lang="en-GB" dirty="0">
                <a:solidFill>
                  <a:schemeClr val="accent2"/>
                </a:solidFill>
                <a:latin typeface="+mn-lt"/>
                <a:ea typeface="ＭＳ Ｐゴシック" charset="0"/>
              </a:rPr>
              <a:t>-Stokes equations</a:t>
            </a:r>
          </a:p>
        </p:txBody>
      </p:sp>
      <p:pic>
        <p:nvPicPr>
          <p:cNvPr id="45059" name="Picture 6">
            <a:extLst>
              <a:ext uri="{FF2B5EF4-FFF2-40B4-BE49-F238E27FC236}">
                <a16:creationId xmlns:a16="http://schemas.microsoft.com/office/drawing/2014/main" id="{BEFB9907-3EF1-60AE-6B86-3DC821929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341313"/>
            <a:ext cx="8137525"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2" descr="weather_forecast_big.gif">
            <a:extLst>
              <a:ext uri="{FF2B5EF4-FFF2-40B4-BE49-F238E27FC236}">
                <a16:creationId xmlns:a16="http://schemas.microsoft.com/office/drawing/2014/main" id="{1B74D0B6-39F8-3F46-8B4F-E5245E7549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2165350"/>
            <a:ext cx="5160962"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2CB2B0-5EB0-4E34-7562-49FBA290A6DF}"/>
              </a:ext>
            </a:extLst>
          </p:cNvPr>
          <p:cNvSpPr txBox="1"/>
          <p:nvPr/>
        </p:nvSpPr>
        <p:spPr>
          <a:xfrm>
            <a:off x="1273175" y="428625"/>
            <a:ext cx="7304088" cy="584200"/>
          </a:xfrm>
          <a:prstGeom prst="rect">
            <a:avLst/>
          </a:prstGeom>
          <a:noFill/>
        </p:spPr>
        <p:txBody>
          <a:bodyPr>
            <a:spAutoFit/>
          </a:bodyPr>
          <a:lstStyle/>
          <a:p>
            <a:pPr>
              <a:defRPr/>
            </a:pPr>
            <a:r>
              <a:rPr lang="en-US" sz="3200" dirty="0">
                <a:solidFill>
                  <a:srgbClr val="0070C0"/>
                </a:solidFill>
              </a:rPr>
              <a:t>                </a:t>
            </a:r>
            <a:r>
              <a:rPr lang="en-US" sz="3200" dirty="0">
                <a:solidFill>
                  <a:srgbClr val="0070C0"/>
                </a:solidFill>
                <a:latin typeface="+mn-lt"/>
              </a:rPr>
              <a:t>Probable Scenarios</a:t>
            </a:r>
          </a:p>
        </p:txBody>
      </p:sp>
      <p:pic>
        <p:nvPicPr>
          <p:cNvPr id="62466" name="image39.png">
            <a:extLst>
              <a:ext uri="{FF2B5EF4-FFF2-40B4-BE49-F238E27FC236}">
                <a16:creationId xmlns:a16="http://schemas.microsoft.com/office/drawing/2014/main" id="{39D9091D-7BFF-12A6-5369-FE7C8F51F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3175" y="1400175"/>
            <a:ext cx="7072313"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9890105"/>
      </p:ext>
    </p:extLst>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FE9DD3-258C-B429-652C-2698359E378E}"/>
              </a:ext>
            </a:extLst>
          </p:cNvPr>
          <p:cNvSpPr txBox="1"/>
          <p:nvPr/>
        </p:nvSpPr>
        <p:spPr>
          <a:xfrm>
            <a:off x="1259632" y="620688"/>
            <a:ext cx="6480720" cy="5262979"/>
          </a:xfrm>
          <a:prstGeom prst="rect">
            <a:avLst/>
          </a:prstGeom>
          <a:noFill/>
        </p:spPr>
        <p:txBody>
          <a:bodyPr wrap="square" rtlCol="0">
            <a:spAutoFit/>
          </a:bodyPr>
          <a:lstStyle/>
          <a:p>
            <a:r>
              <a:rPr lang="en-US" dirty="0">
                <a:solidFill>
                  <a:srgbClr val="0070C0"/>
                </a:solidFill>
                <a:latin typeface="Arial" panose="020B0604020202020204" pitchFamily="34" charset="0"/>
                <a:cs typeface="Arial" panose="020B0604020202020204" pitchFamily="34" charset="0"/>
              </a:rPr>
              <a:t>Big claim papers which make use of these data sets</a:t>
            </a:r>
          </a:p>
          <a:p>
            <a:endParaRPr lang="en-US" dirty="0"/>
          </a:p>
          <a:p>
            <a:endParaRPr lang="en-US" dirty="0"/>
          </a:p>
          <a:p>
            <a:r>
              <a:rPr lang="en-US" dirty="0" err="1">
                <a:latin typeface="Arial" panose="020B0604020202020204" pitchFamily="34" charset="0"/>
                <a:cs typeface="Arial" panose="020B0604020202020204" pitchFamily="34" charset="0"/>
              </a:rPr>
              <a:t>GraphCast</a:t>
            </a:r>
            <a:r>
              <a:rPr lang="en-US" dirty="0">
                <a:latin typeface="Arial" panose="020B0604020202020204" pitchFamily="34" charset="0"/>
                <a:cs typeface="Arial" panose="020B0604020202020204" pitchFamily="34" charset="0"/>
              </a:rPr>
              <a:t> &amp; Aardvark</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Methodology: Neural operator based method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Results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Concerns</a:t>
            </a:r>
          </a:p>
          <a:p>
            <a:endParaRPr lang="en-US" dirty="0"/>
          </a:p>
        </p:txBody>
      </p:sp>
    </p:spTree>
    <p:extLst>
      <p:ext uri="{BB962C8B-B14F-4D97-AF65-F5344CB8AC3E}">
        <p14:creationId xmlns:p14="http://schemas.microsoft.com/office/powerpoint/2010/main" val="704119075"/>
      </p:ext>
    </p:extLst>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01FB2C5-7CD7-4165-9754-7BA21A77B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71500"/>
            <a:ext cx="9295725" cy="5809828"/>
          </a:xfrm>
          <a:prstGeom prst="rect">
            <a:avLst/>
          </a:prstGeom>
        </p:spPr>
      </p:pic>
    </p:spTree>
    <p:extLst>
      <p:ext uri="{BB962C8B-B14F-4D97-AF65-F5344CB8AC3E}">
        <p14:creationId xmlns:p14="http://schemas.microsoft.com/office/powerpoint/2010/main" val="2977665179"/>
      </p:ext>
    </p:extLst>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115F254-3880-304E-DA8B-6C3AC847A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71500"/>
            <a:ext cx="9295725" cy="5809828"/>
          </a:xfrm>
          <a:prstGeom prst="rect">
            <a:avLst/>
          </a:prstGeom>
        </p:spPr>
      </p:pic>
    </p:spTree>
    <p:extLst>
      <p:ext uri="{BB962C8B-B14F-4D97-AF65-F5344CB8AC3E}">
        <p14:creationId xmlns:p14="http://schemas.microsoft.com/office/powerpoint/2010/main" val="2077695959"/>
      </p:ext>
    </p:extLst>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D8692D5-3370-9977-9F64-5868DC665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71500"/>
            <a:ext cx="10217427" cy="6385892"/>
          </a:xfrm>
          <a:prstGeom prst="rect">
            <a:avLst/>
          </a:prstGeom>
        </p:spPr>
      </p:pic>
    </p:spTree>
    <p:extLst>
      <p:ext uri="{BB962C8B-B14F-4D97-AF65-F5344CB8AC3E}">
        <p14:creationId xmlns:p14="http://schemas.microsoft.com/office/powerpoint/2010/main" val="522771805"/>
      </p:ext>
    </p:extLst>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5A18C6-38F2-1683-7F7E-F600B6B39A5E}"/>
              </a:ext>
            </a:extLst>
          </p:cNvPr>
          <p:cNvSpPr txBox="1"/>
          <p:nvPr/>
        </p:nvSpPr>
        <p:spPr>
          <a:xfrm>
            <a:off x="1187624" y="542285"/>
            <a:ext cx="7200800" cy="5262979"/>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“Our results demonstrate that PINNs do not exhibit any sensitivity to perturbations in the initial condition. Instead, the PINN optimization consistently converges to physically correct solutions that violate the initial condition only marginally, but diverge significantly from the desired solution due to the chaotic nature of the system. In</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fact, the PINN predictions primarily exhibit low-frequency components with a smaller magnitude of higher-order derivatives, which </a:t>
            </a:r>
            <a:r>
              <a:rPr lang="en-GB" dirty="0" err="1">
                <a:latin typeface="Arial" panose="020B0604020202020204" pitchFamily="34" charset="0"/>
                <a:cs typeface="Arial" panose="020B0604020202020204" pitchFamily="34" charset="0"/>
              </a:rPr>
              <a:t>favors</a:t>
            </a:r>
            <a:r>
              <a:rPr lang="en-GB" dirty="0">
                <a:latin typeface="Arial" panose="020B0604020202020204" pitchFamily="34" charset="0"/>
                <a:cs typeface="Arial" panose="020B0604020202020204" pitchFamily="34" charset="0"/>
              </a:rPr>
              <a:t> lower physics loss values compared to the desired solution. We thus hypothesize that the PINNs “cheat” by shifting the initial conditions to values that correspond to physically correct solutions that are easier to learn.”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1897000"/>
      </p:ext>
    </p:extLst>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93C489-BEA7-8170-048E-E7683FEFDAB1}"/>
              </a:ext>
            </a:extLst>
          </p:cNvPr>
          <p:cNvSpPr txBox="1"/>
          <p:nvPr/>
        </p:nvSpPr>
        <p:spPr>
          <a:xfrm>
            <a:off x="1403648" y="404664"/>
            <a:ext cx="7128792" cy="1569660"/>
          </a:xfrm>
          <a:prstGeom prst="rect">
            <a:avLst/>
          </a:prstGeom>
          <a:noFill/>
        </p:spPr>
        <p:txBody>
          <a:bodyPr wrap="square" rtlCol="0">
            <a:spAutoFit/>
          </a:bodyPr>
          <a:lstStyle/>
          <a:p>
            <a:r>
              <a:rPr lang="en-US" dirty="0" err="1"/>
              <a:t>Parametrisations</a:t>
            </a:r>
            <a:r>
              <a:rPr lang="en-US" dirty="0"/>
              <a:t>: Caramel</a:t>
            </a:r>
          </a:p>
          <a:p>
            <a:endParaRPr lang="en-US" dirty="0"/>
          </a:p>
          <a:p>
            <a:endParaRPr lang="en-US" dirty="0"/>
          </a:p>
          <a:p>
            <a:r>
              <a:rPr lang="en-US" dirty="0"/>
              <a:t>Cloud </a:t>
            </a:r>
            <a:r>
              <a:rPr lang="en-US"/>
              <a:t>fraction prediction</a:t>
            </a:r>
            <a:endParaRPr lang="en-US" dirty="0"/>
          </a:p>
        </p:txBody>
      </p:sp>
    </p:spTree>
    <p:extLst>
      <p:ext uri="{BB962C8B-B14F-4D97-AF65-F5344CB8AC3E}">
        <p14:creationId xmlns:p14="http://schemas.microsoft.com/office/powerpoint/2010/main" val="3664745945"/>
      </p:ext>
    </p:extLst>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815D43-8C19-1EC3-BD71-09EDA5578EB9}"/>
              </a:ext>
            </a:extLst>
          </p:cNvPr>
          <p:cNvSpPr txBox="1"/>
          <p:nvPr/>
        </p:nvSpPr>
        <p:spPr>
          <a:xfrm>
            <a:off x="1907704" y="620688"/>
            <a:ext cx="4464496" cy="461665"/>
          </a:xfrm>
          <a:prstGeom prst="rect">
            <a:avLst/>
          </a:prstGeom>
          <a:noFill/>
        </p:spPr>
        <p:txBody>
          <a:bodyPr wrap="square" rtlCol="0">
            <a:spAutoFit/>
          </a:bodyPr>
          <a:lstStyle/>
          <a:p>
            <a:r>
              <a:rPr lang="en-US" dirty="0"/>
              <a:t>Downscaling</a:t>
            </a:r>
          </a:p>
        </p:txBody>
      </p:sp>
    </p:spTree>
    <p:extLst>
      <p:ext uri="{BB962C8B-B14F-4D97-AF65-F5344CB8AC3E}">
        <p14:creationId xmlns:p14="http://schemas.microsoft.com/office/powerpoint/2010/main" val="1354057330"/>
      </p:ext>
    </p:extLst>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80185" y="2109312"/>
            <a:ext cx="6386989" cy="923449"/>
          </a:xfrm>
          <a:prstGeom prst="rect">
            <a:avLst/>
          </a:prstGeom>
          <a:noFill/>
        </p:spPr>
        <p:txBody>
          <a:bodyPr wrap="square" rtlCol="0" anchor="t">
            <a:noAutofit/>
          </a:bodyPr>
          <a:lstStyle/>
          <a:p>
            <a:r>
              <a:rPr lang="en-US" altLang="zh-CN"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sym typeface="+mn-ea"/>
              </a:rPr>
              <a:t>Generating High-Resolution Data from Low-Resolution Data</a:t>
            </a:r>
            <a:endParaRPr lang="en-US" altLang="zh-CN"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endParaRPr>
          </a:p>
          <a:p>
            <a:endParaRPr lang="en-US" altLang="zh-CN"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endParaRPr>
          </a:p>
          <a:p>
            <a:endParaRPr lang="en-US" altLang="zh-CN" sz="21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sym typeface="+mn-ea"/>
            </a:endParaRPr>
          </a:p>
        </p:txBody>
      </p:sp>
      <p:cxnSp>
        <p:nvCxnSpPr>
          <p:cNvPr id="3" name="直接连接符 2"/>
          <p:cNvCxnSpPr/>
          <p:nvPr>
            <p:custDataLst>
              <p:tags r:id="rId1"/>
            </p:custDataLst>
          </p:nvPr>
        </p:nvCxnSpPr>
        <p:spPr>
          <a:xfrm>
            <a:off x="3463290" y="3707606"/>
            <a:ext cx="1424464" cy="0"/>
          </a:xfrm>
          <a:prstGeom prst="line">
            <a:avLst/>
          </a:prstGeom>
          <a:ln w="6350"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4" name="直接连接符 3"/>
          <p:cNvCxnSpPr/>
          <p:nvPr>
            <p:custDataLst>
              <p:tags r:id="rId2"/>
            </p:custDataLst>
          </p:nvPr>
        </p:nvCxnSpPr>
        <p:spPr>
          <a:xfrm>
            <a:off x="3418999" y="3707606"/>
            <a:ext cx="1468755" cy="0"/>
          </a:xfrm>
          <a:prstGeom prst="line">
            <a:avLst/>
          </a:prstGeom>
          <a:ln w="666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5" name="直接连接符 4"/>
          <p:cNvCxnSpPr/>
          <p:nvPr>
            <p:custDataLst>
              <p:tags r:id="rId3"/>
            </p:custDataLst>
          </p:nvPr>
        </p:nvCxnSpPr>
        <p:spPr>
          <a:xfrm>
            <a:off x="5140643" y="3707606"/>
            <a:ext cx="1489234" cy="0"/>
          </a:xfrm>
          <a:prstGeom prst="line">
            <a:avLst/>
          </a:prstGeom>
          <a:ln w="6350"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8" name="直接连接符 7"/>
          <p:cNvCxnSpPr/>
          <p:nvPr>
            <p:custDataLst>
              <p:tags r:id="rId4"/>
            </p:custDataLst>
          </p:nvPr>
        </p:nvCxnSpPr>
        <p:spPr>
          <a:xfrm>
            <a:off x="1577340" y="3707606"/>
            <a:ext cx="1424464" cy="0"/>
          </a:xfrm>
          <a:prstGeom prst="line">
            <a:avLst/>
          </a:prstGeom>
          <a:ln w="6350"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620554" y="1158716"/>
            <a:ext cx="7836694" cy="738664"/>
          </a:xfrm>
          <a:prstGeom prst="rect">
            <a:avLst/>
          </a:prstGeom>
          <a:noFill/>
        </p:spPr>
        <p:txBody>
          <a:bodyPr wrap="square" rtlCol="0">
            <a:spAutoFit/>
          </a:bodyPr>
          <a:lstStyle/>
          <a:p>
            <a:r>
              <a:rPr lang="en-US" altLang="zh-CN" sz="21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sym typeface="+mn-ea"/>
              </a:rPr>
              <a:t>Spatial Distribution of 13 Variables and Target Precipitation</a:t>
            </a:r>
            <a:endParaRPr lang="en-US" altLang="zh-CN" sz="21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endParaRPr>
          </a:p>
          <a:p>
            <a:endParaRPr lang="en-US" altLang="zh-CN" sz="21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sym typeface="+mn-ea"/>
            </a:endParaRPr>
          </a:p>
        </p:txBody>
      </p:sp>
      <p:pic>
        <p:nvPicPr>
          <p:cNvPr id="2" name="图片 1"/>
          <p:cNvPicPr>
            <a:picLocks noChangeAspect="1"/>
          </p:cNvPicPr>
          <p:nvPr>
            <p:custDataLst>
              <p:tags r:id="rId2"/>
            </p:custDataLst>
          </p:nvPr>
        </p:nvPicPr>
        <p:blipFill>
          <a:blip r:embed="rId4"/>
          <a:stretch>
            <a:fillRect/>
          </a:stretch>
        </p:blipFill>
        <p:spPr>
          <a:xfrm>
            <a:off x="1287304" y="1550194"/>
            <a:ext cx="5696903" cy="4450556"/>
          </a:xfrm>
          <a:prstGeom prst="rect">
            <a:avLst/>
          </a:prstGeom>
        </p:spPr>
      </p:pic>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4C7167-E0C4-4CE6-CEB8-4074EAF3E162}"/>
              </a:ext>
            </a:extLst>
          </p:cNvPr>
          <p:cNvSpPr txBox="1"/>
          <p:nvPr/>
        </p:nvSpPr>
        <p:spPr>
          <a:xfrm>
            <a:off x="1403350" y="447675"/>
            <a:ext cx="5184775" cy="460375"/>
          </a:xfrm>
          <a:prstGeom prst="rect">
            <a:avLst/>
          </a:prstGeom>
          <a:noFill/>
          <a:ln>
            <a:solidFill>
              <a:srgbClr val="FF0000"/>
            </a:solidFill>
          </a:ln>
        </p:spPr>
        <p:txBody>
          <a:bodyPr>
            <a:spAutoFit/>
          </a:bodyPr>
          <a:lstStyle/>
          <a:p>
            <a:pPr>
              <a:defRPr/>
            </a:pPr>
            <a:r>
              <a:rPr lang="en-US" dirty="0">
                <a:latin typeface="+mn-lt"/>
              </a:rPr>
              <a:t>          Weather forecasting process</a:t>
            </a:r>
          </a:p>
        </p:txBody>
      </p:sp>
      <p:sp>
        <p:nvSpPr>
          <p:cNvPr id="2" name="Rectangle 1">
            <a:extLst>
              <a:ext uri="{FF2B5EF4-FFF2-40B4-BE49-F238E27FC236}">
                <a16:creationId xmlns:a16="http://schemas.microsoft.com/office/drawing/2014/main" id="{175CB4F2-92FA-9700-D855-854DA2C20B19}"/>
              </a:ext>
            </a:extLst>
          </p:cNvPr>
          <p:cNvSpPr/>
          <p:nvPr/>
        </p:nvSpPr>
        <p:spPr>
          <a:xfrm>
            <a:off x="611188" y="2781300"/>
            <a:ext cx="2808287" cy="1439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 name="Rectangle 2">
            <a:extLst>
              <a:ext uri="{FF2B5EF4-FFF2-40B4-BE49-F238E27FC236}">
                <a16:creationId xmlns:a16="http://schemas.microsoft.com/office/drawing/2014/main" id="{96B0EF51-569C-19BE-56E8-30F14B69F618}"/>
              </a:ext>
            </a:extLst>
          </p:cNvPr>
          <p:cNvSpPr/>
          <p:nvPr/>
        </p:nvSpPr>
        <p:spPr>
          <a:xfrm>
            <a:off x="611188" y="4941888"/>
            <a:ext cx="2808287" cy="790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a:extLst>
              <a:ext uri="{FF2B5EF4-FFF2-40B4-BE49-F238E27FC236}">
                <a16:creationId xmlns:a16="http://schemas.microsoft.com/office/drawing/2014/main" id="{681866A8-D21E-FCB4-36B3-EBCEF67EA63C}"/>
              </a:ext>
            </a:extLst>
          </p:cNvPr>
          <p:cNvSpPr/>
          <p:nvPr/>
        </p:nvSpPr>
        <p:spPr>
          <a:xfrm>
            <a:off x="4284663" y="4581525"/>
            <a:ext cx="2159000" cy="1368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66E8E9C3-1410-48DC-AB09-FED87D50A7AB}"/>
              </a:ext>
            </a:extLst>
          </p:cNvPr>
          <p:cNvSpPr/>
          <p:nvPr/>
        </p:nvSpPr>
        <p:spPr>
          <a:xfrm>
            <a:off x="4284663" y="2781300"/>
            <a:ext cx="2159000" cy="1152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TextBox 6">
            <a:extLst>
              <a:ext uri="{FF2B5EF4-FFF2-40B4-BE49-F238E27FC236}">
                <a16:creationId xmlns:a16="http://schemas.microsoft.com/office/drawing/2014/main" id="{8AC941C7-8E5A-D049-35D4-2D4F4815D1BC}"/>
              </a:ext>
            </a:extLst>
          </p:cNvPr>
          <p:cNvSpPr txBox="1"/>
          <p:nvPr/>
        </p:nvSpPr>
        <p:spPr>
          <a:xfrm>
            <a:off x="900113" y="2924175"/>
            <a:ext cx="2303462" cy="1015663"/>
          </a:xfrm>
          <a:prstGeom prst="rect">
            <a:avLst/>
          </a:prstGeom>
          <a:noFill/>
        </p:spPr>
        <p:txBody>
          <a:bodyPr>
            <a:spAutoFit/>
          </a:bodyPr>
          <a:lstStyle/>
          <a:p>
            <a:pPr>
              <a:defRPr/>
            </a:pPr>
            <a:r>
              <a:rPr lang="en-US" sz="2000" dirty="0">
                <a:latin typeface="+mn-lt"/>
              </a:rPr>
              <a:t>Mathematical and numerical model: </a:t>
            </a:r>
            <a:r>
              <a:rPr lang="en-US" sz="2000" dirty="0">
                <a:solidFill>
                  <a:srgbClr val="FF0000"/>
                </a:solidFill>
                <a:latin typeface="+mn-lt"/>
              </a:rPr>
              <a:t>Dynamical core</a:t>
            </a:r>
          </a:p>
        </p:txBody>
      </p:sp>
      <p:sp>
        <p:nvSpPr>
          <p:cNvPr id="8" name="TextBox 7">
            <a:extLst>
              <a:ext uri="{FF2B5EF4-FFF2-40B4-BE49-F238E27FC236}">
                <a16:creationId xmlns:a16="http://schemas.microsoft.com/office/drawing/2014/main" id="{E98A11D2-AD7C-AF6C-372E-687154092BD2}"/>
              </a:ext>
            </a:extLst>
          </p:cNvPr>
          <p:cNvSpPr txBox="1"/>
          <p:nvPr/>
        </p:nvSpPr>
        <p:spPr>
          <a:xfrm>
            <a:off x="827088" y="5084763"/>
            <a:ext cx="2952750" cy="461962"/>
          </a:xfrm>
          <a:prstGeom prst="rect">
            <a:avLst/>
          </a:prstGeom>
          <a:noFill/>
        </p:spPr>
        <p:txBody>
          <a:bodyPr>
            <a:spAutoFit/>
          </a:bodyPr>
          <a:lstStyle/>
          <a:p>
            <a:pPr>
              <a:defRPr/>
            </a:pPr>
            <a:r>
              <a:rPr lang="en-US" dirty="0" err="1">
                <a:solidFill>
                  <a:srgbClr val="FF0000"/>
                </a:solidFill>
                <a:latin typeface="+mn-lt"/>
              </a:rPr>
              <a:t>Parametrisations</a:t>
            </a:r>
            <a:endParaRPr lang="en-US" dirty="0">
              <a:solidFill>
                <a:srgbClr val="FF0000"/>
              </a:solidFill>
              <a:latin typeface="+mn-lt"/>
            </a:endParaRPr>
          </a:p>
        </p:txBody>
      </p:sp>
      <p:sp>
        <p:nvSpPr>
          <p:cNvPr id="9" name="TextBox 8">
            <a:extLst>
              <a:ext uri="{FF2B5EF4-FFF2-40B4-BE49-F238E27FC236}">
                <a16:creationId xmlns:a16="http://schemas.microsoft.com/office/drawing/2014/main" id="{5C634E5F-86A6-2C74-3737-49419F484FC9}"/>
              </a:ext>
            </a:extLst>
          </p:cNvPr>
          <p:cNvSpPr txBox="1"/>
          <p:nvPr/>
        </p:nvSpPr>
        <p:spPr>
          <a:xfrm>
            <a:off x="4643438" y="2924175"/>
            <a:ext cx="2089150" cy="831850"/>
          </a:xfrm>
          <a:prstGeom prst="rect">
            <a:avLst/>
          </a:prstGeom>
          <a:noFill/>
        </p:spPr>
        <p:txBody>
          <a:bodyPr>
            <a:spAutoFit/>
          </a:bodyPr>
          <a:lstStyle/>
          <a:p>
            <a:pPr>
              <a:defRPr/>
            </a:pPr>
            <a:r>
              <a:rPr lang="en-US" dirty="0">
                <a:solidFill>
                  <a:srgbClr val="7030A0"/>
                </a:solidFill>
                <a:latin typeface="+mj-lt"/>
              </a:rPr>
              <a:t>Data assimilation</a:t>
            </a:r>
          </a:p>
        </p:txBody>
      </p:sp>
      <p:sp>
        <p:nvSpPr>
          <p:cNvPr id="10" name="Rectangle 9">
            <a:extLst>
              <a:ext uri="{FF2B5EF4-FFF2-40B4-BE49-F238E27FC236}">
                <a16:creationId xmlns:a16="http://schemas.microsoft.com/office/drawing/2014/main" id="{CAEC0AB9-958E-5F41-B779-2DE1FD5DCAF9}"/>
              </a:ext>
            </a:extLst>
          </p:cNvPr>
          <p:cNvSpPr/>
          <p:nvPr/>
        </p:nvSpPr>
        <p:spPr>
          <a:xfrm>
            <a:off x="250825" y="1700213"/>
            <a:ext cx="3168650" cy="649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TextBox 10">
            <a:extLst>
              <a:ext uri="{FF2B5EF4-FFF2-40B4-BE49-F238E27FC236}">
                <a16:creationId xmlns:a16="http://schemas.microsoft.com/office/drawing/2014/main" id="{3AE7654A-50CD-C6DF-1453-A8E0CAF93046}"/>
              </a:ext>
            </a:extLst>
          </p:cNvPr>
          <p:cNvSpPr txBox="1"/>
          <p:nvPr/>
        </p:nvSpPr>
        <p:spPr>
          <a:xfrm>
            <a:off x="539750" y="1814513"/>
            <a:ext cx="3095625" cy="461962"/>
          </a:xfrm>
          <a:prstGeom prst="rect">
            <a:avLst/>
          </a:prstGeom>
          <a:noFill/>
        </p:spPr>
        <p:txBody>
          <a:bodyPr>
            <a:spAutoFit/>
          </a:bodyPr>
          <a:lstStyle/>
          <a:p>
            <a:pPr>
              <a:defRPr/>
            </a:pPr>
            <a:r>
              <a:rPr lang="en-US" dirty="0">
                <a:latin typeface="+mn-lt"/>
              </a:rPr>
              <a:t>Historical data</a:t>
            </a:r>
          </a:p>
        </p:txBody>
      </p:sp>
      <p:sp>
        <p:nvSpPr>
          <p:cNvPr id="12" name="Up-down Arrow 11">
            <a:extLst>
              <a:ext uri="{FF2B5EF4-FFF2-40B4-BE49-F238E27FC236}">
                <a16:creationId xmlns:a16="http://schemas.microsoft.com/office/drawing/2014/main" id="{7CF2E95B-2A26-0088-32F9-2D6CC8F2A8FA}"/>
              </a:ext>
            </a:extLst>
          </p:cNvPr>
          <p:cNvSpPr/>
          <p:nvPr/>
        </p:nvSpPr>
        <p:spPr>
          <a:xfrm>
            <a:off x="1835150" y="4292600"/>
            <a:ext cx="485775" cy="649288"/>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Left-right Arrow 12">
            <a:extLst>
              <a:ext uri="{FF2B5EF4-FFF2-40B4-BE49-F238E27FC236}">
                <a16:creationId xmlns:a16="http://schemas.microsoft.com/office/drawing/2014/main" id="{984AE3CB-F4F3-7EC2-7957-4255BCC4A4D8}"/>
              </a:ext>
            </a:extLst>
          </p:cNvPr>
          <p:cNvSpPr/>
          <p:nvPr/>
        </p:nvSpPr>
        <p:spPr>
          <a:xfrm>
            <a:off x="3203575" y="3213100"/>
            <a:ext cx="1216025" cy="485775"/>
          </a:xfrm>
          <a:prstGeom prst="lef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Down Arrow 13">
            <a:extLst>
              <a:ext uri="{FF2B5EF4-FFF2-40B4-BE49-F238E27FC236}">
                <a16:creationId xmlns:a16="http://schemas.microsoft.com/office/drawing/2014/main" id="{592969E7-BA4B-9DC5-D09C-EA0EDA719004}"/>
              </a:ext>
            </a:extLst>
          </p:cNvPr>
          <p:cNvSpPr/>
          <p:nvPr/>
        </p:nvSpPr>
        <p:spPr>
          <a:xfrm>
            <a:off x="1835150" y="2276475"/>
            <a:ext cx="360363" cy="647700"/>
          </a:xfrm>
          <a:prstGeom prst="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Up Arrow 14">
            <a:extLst>
              <a:ext uri="{FF2B5EF4-FFF2-40B4-BE49-F238E27FC236}">
                <a16:creationId xmlns:a16="http://schemas.microsoft.com/office/drawing/2014/main" id="{638235E7-5A8C-7333-E7C3-E307E652F1B4}"/>
              </a:ext>
            </a:extLst>
          </p:cNvPr>
          <p:cNvSpPr/>
          <p:nvPr/>
        </p:nvSpPr>
        <p:spPr>
          <a:xfrm>
            <a:off x="5076825" y="3900488"/>
            <a:ext cx="503238" cy="681037"/>
          </a:xfrm>
          <a:prstGeom prst="up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8687" name="Picture 16" descr="A person in a suit&#10;&#10;Description automatically generated with low confidence">
            <a:extLst>
              <a:ext uri="{FF2B5EF4-FFF2-40B4-BE49-F238E27FC236}">
                <a16:creationId xmlns:a16="http://schemas.microsoft.com/office/drawing/2014/main" id="{1D0CD931-2364-8A4C-2DA2-BC1BB07129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488" y="2781300"/>
            <a:ext cx="2078037"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6EAAE82A-AC06-B44C-BE25-45DA19794B3B}"/>
              </a:ext>
            </a:extLst>
          </p:cNvPr>
          <p:cNvSpPr txBox="1"/>
          <p:nvPr/>
        </p:nvSpPr>
        <p:spPr>
          <a:xfrm>
            <a:off x="4779963" y="4868863"/>
            <a:ext cx="1879600" cy="461962"/>
          </a:xfrm>
          <a:prstGeom prst="rect">
            <a:avLst/>
          </a:prstGeom>
          <a:noFill/>
        </p:spPr>
        <p:txBody>
          <a:bodyPr>
            <a:spAutoFit/>
          </a:bodyPr>
          <a:lstStyle/>
          <a:p>
            <a:pPr>
              <a:defRPr/>
            </a:pPr>
            <a:r>
              <a:rPr lang="en-US" dirty="0">
                <a:latin typeface="+mn-lt"/>
              </a:rPr>
              <a:t>Data</a:t>
            </a:r>
          </a:p>
        </p:txBody>
      </p:sp>
      <p:sp>
        <p:nvSpPr>
          <p:cNvPr id="28689" name="TextBox 18">
            <a:extLst>
              <a:ext uri="{FF2B5EF4-FFF2-40B4-BE49-F238E27FC236}">
                <a16:creationId xmlns:a16="http://schemas.microsoft.com/office/drawing/2014/main" id="{D508FB82-774D-AB46-13B3-01E5853E7B22}"/>
              </a:ext>
            </a:extLst>
          </p:cNvPr>
          <p:cNvSpPr txBox="1">
            <a:spLocks noChangeArrowheads="1"/>
          </p:cNvSpPr>
          <p:nvPr/>
        </p:nvSpPr>
        <p:spPr bwMode="auto">
          <a:xfrm>
            <a:off x="7164388" y="3141663"/>
            <a:ext cx="166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2400">
                <a:solidFill>
                  <a:srgbClr val="FFFF00"/>
                </a:solidFill>
                <a:latin typeface="Arial Black" panose="020B0604020202020204" pitchFamily="34" charset="0"/>
              </a:rPr>
              <a:t>Forecast</a:t>
            </a:r>
          </a:p>
        </p:txBody>
      </p:sp>
      <p:sp>
        <p:nvSpPr>
          <p:cNvPr id="20" name="Right Arrow 19">
            <a:extLst>
              <a:ext uri="{FF2B5EF4-FFF2-40B4-BE49-F238E27FC236}">
                <a16:creationId xmlns:a16="http://schemas.microsoft.com/office/drawing/2014/main" id="{3256A913-80C0-BC66-8804-82AF1FC66BB2}"/>
              </a:ext>
            </a:extLst>
          </p:cNvPr>
          <p:cNvSpPr/>
          <p:nvPr/>
        </p:nvSpPr>
        <p:spPr>
          <a:xfrm>
            <a:off x="6300788" y="3141663"/>
            <a:ext cx="574675"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2" name="Straight Arrow Connector 21">
            <a:extLst>
              <a:ext uri="{FF2B5EF4-FFF2-40B4-BE49-F238E27FC236}">
                <a16:creationId xmlns:a16="http://schemas.microsoft.com/office/drawing/2014/main" id="{6B285538-BA89-B54B-B9B2-7CB1715AE4A6}"/>
              </a:ext>
            </a:extLst>
          </p:cNvPr>
          <p:cNvCxnSpPr/>
          <p:nvPr/>
        </p:nvCxnSpPr>
        <p:spPr>
          <a:xfrm>
            <a:off x="3419475" y="2066925"/>
            <a:ext cx="1439863" cy="792163"/>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775776"/>
      </p:ext>
    </p:extLst>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620554" y="1158716"/>
            <a:ext cx="7724299" cy="415498"/>
          </a:xfrm>
          <a:prstGeom prst="rect">
            <a:avLst/>
          </a:prstGeom>
          <a:noFill/>
        </p:spPr>
        <p:txBody>
          <a:bodyPr wrap="square" rtlCol="0">
            <a:spAutoFit/>
          </a:bodyPr>
          <a:lstStyle/>
          <a:p>
            <a:r>
              <a:rPr lang="en-US" altLang="zh-CN" sz="21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sym typeface="+mn-ea"/>
              </a:rPr>
              <a:t>Result</a:t>
            </a:r>
          </a:p>
        </p:txBody>
      </p:sp>
      <p:pic>
        <p:nvPicPr>
          <p:cNvPr id="3" name="图片 2"/>
          <p:cNvPicPr>
            <a:picLocks noChangeAspect="1"/>
          </p:cNvPicPr>
          <p:nvPr>
            <p:custDataLst>
              <p:tags r:id="rId2"/>
            </p:custDataLst>
          </p:nvPr>
        </p:nvPicPr>
        <p:blipFill>
          <a:blip r:embed="rId4"/>
          <a:stretch>
            <a:fillRect/>
          </a:stretch>
        </p:blipFill>
        <p:spPr>
          <a:xfrm>
            <a:off x="895351" y="2087404"/>
            <a:ext cx="7005161" cy="3006090"/>
          </a:xfrm>
          <a:prstGeom prst="rect">
            <a:avLst/>
          </a:prstGeom>
        </p:spPr>
      </p:pic>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620554" y="1158716"/>
            <a:ext cx="7106603" cy="415498"/>
          </a:xfrm>
          <a:prstGeom prst="rect">
            <a:avLst/>
          </a:prstGeom>
          <a:noFill/>
        </p:spPr>
        <p:txBody>
          <a:bodyPr wrap="square" rtlCol="0">
            <a:spAutoFit/>
          </a:bodyPr>
          <a:lstStyle/>
          <a:p>
            <a:r>
              <a:rPr lang="en-US" altLang="zh-CN" sz="21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sym typeface="+mn-ea"/>
              </a:rPr>
              <a:t>The  Problem</a:t>
            </a:r>
          </a:p>
        </p:txBody>
      </p:sp>
      <p:sp>
        <p:nvSpPr>
          <p:cNvPr id="3" name="文本框 2"/>
          <p:cNvSpPr txBox="1"/>
          <p:nvPr/>
        </p:nvSpPr>
        <p:spPr>
          <a:xfrm>
            <a:off x="411956" y="1787367"/>
            <a:ext cx="8343900" cy="3561874"/>
          </a:xfrm>
          <a:prstGeom prst="rect">
            <a:avLst/>
          </a:prstGeom>
        </p:spPr>
        <p:txBody>
          <a:bodyPr wrap="square">
            <a:noAutofit/>
          </a:bodyPr>
          <a:lstStyle/>
          <a:p>
            <a:pPr marL="257175" indent="-257175">
              <a:buFont typeface="Arial" panose="020B0704020202020204" pitchFamily="34" charset="0"/>
              <a:buChar char="•"/>
            </a:pPr>
            <a:r>
              <a:rPr lang="en-US" altLang="zh-CN" sz="1800">
                <a:latin typeface="Times New Roman" panose="02020603050405020304" charset="0"/>
                <a:cs typeface="Times New Roman" panose="02020603050405020304" charset="0"/>
              </a:rPr>
              <a:t>Objective: Use temporally-sequenced low-resolution simulations (GCM)  to generate </a:t>
            </a:r>
            <a:r>
              <a:rPr lang="en-US" altLang="zh-CN" sz="1800" b="1">
                <a:latin typeface="Times New Roman Bold" panose="02020603050405020304" charset="0"/>
                <a:cs typeface="Times New Roman Bold" panose="02020603050405020304" charset="0"/>
              </a:rPr>
              <a:t>temporally-sequenced high-resolution precipitation </a:t>
            </a:r>
            <a:r>
              <a:rPr lang="en-US" altLang="zh-CN" sz="1800">
                <a:latin typeface="Times New Roman" panose="02020603050405020304" charset="0"/>
                <a:cs typeface="Times New Roman" panose="02020603050405020304" charset="0"/>
              </a:rPr>
              <a:t>fields.</a:t>
            </a:r>
          </a:p>
          <a:p>
            <a:endParaRPr lang="en-US" altLang="zh-CN" sz="1800">
              <a:latin typeface="Times New Roman" panose="02020603050405020304" charset="0"/>
              <a:cs typeface="Times New Roman" panose="02020603050405020304" charset="0"/>
            </a:endParaRPr>
          </a:p>
          <a:p>
            <a:pPr marL="257175" indent="-257175">
              <a:buFont typeface="Arial" panose="020B0704020202020204" pitchFamily="34" charset="0"/>
              <a:buChar char="•"/>
            </a:pPr>
            <a:r>
              <a:rPr lang="en-US" altLang="zh-CN" sz="1800">
                <a:latin typeface="Times New Roman" panose="02020603050405020304" charset="0"/>
                <a:cs typeface="Times New Roman" panose="02020603050405020304" charset="0"/>
              </a:rPr>
              <a:t>Motivation: High-resolution climate simulations are </a:t>
            </a:r>
            <a:r>
              <a:rPr lang="en-US" altLang="zh-CN" sz="1800" b="1">
                <a:latin typeface="Times New Roman Bold" panose="02020603050405020304" charset="0"/>
                <a:cs typeface="Times New Roman Bold" panose="02020603050405020304" charset="0"/>
              </a:rPr>
              <a:t>computationally expensive</a:t>
            </a:r>
            <a:r>
              <a:rPr lang="en-US" altLang="zh-CN" sz="1800">
                <a:latin typeface="Times New Roman" panose="02020603050405020304" charset="0"/>
                <a:cs typeface="Times New Roman" panose="02020603050405020304" charset="0"/>
              </a:rPr>
              <a:t>,</a:t>
            </a:r>
          </a:p>
          <a:p>
            <a:pPr marL="257175" indent="-257175">
              <a:buFont typeface="Arial" panose="020B0704020202020204" pitchFamily="34" charset="0"/>
              <a:buChar char="•"/>
            </a:pPr>
            <a:r>
              <a:rPr lang="en-US" altLang="zh-CN" sz="1800">
                <a:latin typeface="Times New Roman" panose="02020603050405020304" charset="0"/>
                <a:cs typeface="Times New Roman" panose="02020603050405020304" charset="0"/>
              </a:rPr>
              <a:t>Diffusion model design for </a:t>
            </a:r>
            <a:r>
              <a:rPr lang="en-US" altLang="zh-CN" sz="1800" b="1">
                <a:latin typeface="Times New Roman Bold" panose="02020603050405020304" charset="0"/>
                <a:cs typeface="Times New Roman Bold" panose="02020603050405020304" charset="0"/>
              </a:rPr>
              <a:t>static data</a:t>
            </a:r>
            <a:r>
              <a:rPr lang="en-US" altLang="zh-CN" sz="1800" b="1">
                <a:latin typeface="Times New Roman" panose="02020603050405020304" charset="0"/>
                <a:cs typeface="Times New Roman" panose="02020603050405020304" charset="0"/>
              </a:rPr>
              <a:t>(2D)</a:t>
            </a:r>
            <a:endParaRPr lang="en-US" altLang="zh-CN" sz="1800">
              <a:latin typeface="Times New Roman" panose="02020603050405020304" charset="0"/>
              <a:cs typeface="Times New Roman" panose="02020603050405020304" charset="0"/>
            </a:endParaRPr>
          </a:p>
          <a:p>
            <a:pPr marL="257175" indent="-257175">
              <a:buFont typeface="Arial" panose="020B0704020202020204" pitchFamily="34" charset="0"/>
              <a:buChar char="•"/>
            </a:pPr>
            <a:endParaRPr lang="en-US" altLang="zh-CN" sz="1800">
              <a:latin typeface="Times New Roman" panose="02020603050405020304" charset="0"/>
              <a:cs typeface="Times New Roman" panose="02020603050405020304" charset="0"/>
            </a:endParaRPr>
          </a:p>
          <a:p>
            <a:pPr marL="257175" indent="-257175">
              <a:buFont typeface="Arial" panose="020B0704020202020204" pitchFamily="34" charset="0"/>
              <a:buChar char="•"/>
            </a:pPr>
            <a:r>
              <a:rPr lang="en-US" altLang="zh-CN" sz="1800">
                <a:latin typeface="Times New Roman" panose="02020603050405020304" charset="0"/>
                <a:cs typeface="Times New Roman" panose="02020603050405020304" charset="0"/>
              </a:rPr>
              <a:t>Data:</a:t>
            </a:r>
          </a:p>
          <a:p>
            <a:pPr lvl="1">
              <a:buFont typeface="Arial" panose="020B0704020202020204"/>
              <a:buChar char="◦"/>
            </a:pPr>
            <a:r>
              <a:rPr lang="en-US" altLang="zh-CN" sz="1800">
                <a:latin typeface="Times New Roman" panose="02020603050405020304" charset="0"/>
                <a:cs typeface="Times New Roman" panose="02020603050405020304" charset="0"/>
              </a:rPr>
              <a:t>                              :  high-resolution precipitation field 16.6km </a:t>
            </a:r>
          </a:p>
          <a:p>
            <a:pPr lvl="1"/>
            <a:endParaRPr lang="en-US" altLang="zh-CN" sz="1800">
              <a:latin typeface="Times New Roman" panose="02020603050405020304" charset="0"/>
              <a:cs typeface="Times New Roman" panose="02020603050405020304" charset="0"/>
            </a:endParaRPr>
          </a:p>
          <a:p>
            <a:pPr lvl="1">
              <a:buFont typeface="Arial" panose="020B0704020202020204"/>
              <a:buChar char="◦"/>
            </a:pPr>
            <a:r>
              <a:rPr lang="en-US" altLang="zh-CN" sz="1800">
                <a:latin typeface="Times New Roman" panose="02020603050405020304" charset="0"/>
                <a:cs typeface="Times New Roman" panose="02020603050405020304" charset="0"/>
              </a:rPr>
              <a:t>                                       :  GCM outputs 60km, and corase precipitation 8.8*7 km</a:t>
            </a:r>
          </a:p>
          <a:p>
            <a:pPr lvl="1"/>
            <a:r>
              <a:rPr lang="en-US" altLang="zh-CN" sz="1800">
                <a:latin typeface="Times New Roman" panose="02020603050405020304" charset="0"/>
                <a:cs typeface="Times New Roman" panose="02020603050405020304" charset="0"/>
              </a:rPr>
              <a:t> </a:t>
            </a:r>
          </a:p>
        </p:txBody>
      </p:sp>
      <p:pic>
        <p:nvPicPr>
          <p:cNvPr id="4" name="334E55B0-647D-440b-865C-3EC943EB4CBC-17" descr="wpsoffice"/>
          <p:cNvPicPr>
            <a:picLocks noChangeAspect="1"/>
          </p:cNvPicPr>
          <p:nvPr/>
        </p:nvPicPr>
        <p:blipFill>
          <a:blip r:embed="rId3"/>
          <a:stretch>
            <a:fillRect/>
          </a:stretch>
        </p:blipFill>
        <p:spPr>
          <a:xfrm>
            <a:off x="983456" y="3805714"/>
            <a:ext cx="1490663" cy="316230"/>
          </a:xfrm>
          <a:prstGeom prst="rect">
            <a:avLst/>
          </a:prstGeom>
        </p:spPr>
      </p:pic>
      <p:pic>
        <p:nvPicPr>
          <p:cNvPr id="6" name="334E55B0-647D-440b-865C-3EC943EB4CBC-18" descr="wpsoffice"/>
          <p:cNvPicPr>
            <a:picLocks noChangeAspect="1"/>
          </p:cNvPicPr>
          <p:nvPr/>
        </p:nvPicPr>
        <p:blipFill>
          <a:blip r:embed="rId4"/>
          <a:stretch>
            <a:fillRect/>
          </a:stretch>
        </p:blipFill>
        <p:spPr>
          <a:xfrm>
            <a:off x="983457" y="4285774"/>
            <a:ext cx="2017871" cy="341471"/>
          </a:xfrm>
          <a:prstGeom prst="rect">
            <a:avLst/>
          </a:prstGeom>
        </p:spPr>
      </p:pic>
    </p:spTree>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620554" y="1158716"/>
            <a:ext cx="7106603" cy="415498"/>
          </a:xfrm>
          <a:prstGeom prst="rect">
            <a:avLst/>
          </a:prstGeom>
          <a:noFill/>
        </p:spPr>
        <p:txBody>
          <a:bodyPr wrap="square" rtlCol="0">
            <a:spAutoFit/>
          </a:bodyPr>
          <a:lstStyle/>
          <a:p>
            <a:r>
              <a:rPr lang="en-US" altLang="zh-CN" sz="21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sym typeface="+mn-ea"/>
              </a:rPr>
              <a:t>Adding Temporal Information</a:t>
            </a:r>
          </a:p>
        </p:txBody>
      </p:sp>
      <p:pic>
        <p:nvPicPr>
          <p:cNvPr id="18" name="图片 17"/>
          <p:cNvPicPr>
            <a:picLocks noChangeAspect="1"/>
          </p:cNvPicPr>
          <p:nvPr>
            <p:custDataLst>
              <p:tags r:id="rId2"/>
            </p:custDataLst>
          </p:nvPr>
        </p:nvPicPr>
        <p:blipFill>
          <a:blip r:embed="rId21"/>
          <a:stretch>
            <a:fillRect/>
          </a:stretch>
        </p:blipFill>
        <p:spPr>
          <a:xfrm>
            <a:off x="3349466" y="2065020"/>
            <a:ext cx="815340" cy="939165"/>
          </a:xfrm>
          <a:prstGeom prst="rect">
            <a:avLst/>
          </a:prstGeom>
          <a:scene3d>
            <a:camera prst="orthographicFront">
              <a:rot lat="2700000" lon="3300000" rev="19500000"/>
            </a:camera>
            <a:lightRig rig="threePt" dir="t"/>
          </a:scene3d>
        </p:spPr>
      </p:pic>
      <p:pic>
        <p:nvPicPr>
          <p:cNvPr id="19" name="图片 18"/>
          <p:cNvPicPr>
            <a:picLocks noChangeAspect="1"/>
          </p:cNvPicPr>
          <p:nvPr>
            <p:custDataLst>
              <p:tags r:id="rId3"/>
            </p:custDataLst>
          </p:nvPr>
        </p:nvPicPr>
        <p:blipFill>
          <a:blip r:embed="rId21"/>
          <a:stretch>
            <a:fillRect/>
          </a:stretch>
        </p:blipFill>
        <p:spPr>
          <a:xfrm>
            <a:off x="3972878" y="3717131"/>
            <a:ext cx="615315" cy="708660"/>
          </a:xfrm>
          <a:prstGeom prst="rect">
            <a:avLst/>
          </a:prstGeom>
          <a:scene3d>
            <a:camera prst="orthographicFront">
              <a:rot lat="2700000" lon="3300000" rev="19500000"/>
            </a:camera>
            <a:lightRig rig="threePt" dir="t"/>
          </a:scene3d>
        </p:spPr>
      </p:pic>
      <p:pic>
        <p:nvPicPr>
          <p:cNvPr id="20" name="图片 19"/>
          <p:cNvPicPr>
            <a:picLocks noChangeAspect="1"/>
          </p:cNvPicPr>
          <p:nvPr>
            <p:custDataLst>
              <p:tags r:id="rId4"/>
            </p:custDataLst>
          </p:nvPr>
        </p:nvPicPr>
        <p:blipFill>
          <a:blip r:embed="rId21"/>
          <a:stretch>
            <a:fillRect/>
          </a:stretch>
        </p:blipFill>
        <p:spPr>
          <a:xfrm>
            <a:off x="3661886" y="4159091"/>
            <a:ext cx="615315" cy="708660"/>
          </a:xfrm>
          <a:prstGeom prst="rect">
            <a:avLst/>
          </a:prstGeom>
          <a:scene3d>
            <a:camera prst="orthographicFront">
              <a:rot lat="2700000" lon="3300000" rev="19500000"/>
            </a:camera>
            <a:lightRig rig="threePt" dir="t"/>
          </a:scene3d>
        </p:spPr>
      </p:pic>
      <p:pic>
        <p:nvPicPr>
          <p:cNvPr id="21" name="图片 20"/>
          <p:cNvPicPr>
            <a:picLocks noChangeAspect="1"/>
          </p:cNvPicPr>
          <p:nvPr>
            <p:custDataLst>
              <p:tags r:id="rId5"/>
            </p:custDataLst>
          </p:nvPr>
        </p:nvPicPr>
        <p:blipFill>
          <a:blip r:embed="rId21"/>
          <a:stretch>
            <a:fillRect/>
          </a:stretch>
        </p:blipFill>
        <p:spPr>
          <a:xfrm>
            <a:off x="3349466" y="4623911"/>
            <a:ext cx="615315" cy="708660"/>
          </a:xfrm>
          <a:prstGeom prst="rect">
            <a:avLst/>
          </a:prstGeom>
          <a:scene3d>
            <a:camera prst="orthographicFront">
              <a:rot lat="2700000" lon="3300000" rev="19500000"/>
            </a:camera>
            <a:lightRig rig="threePt" dir="t"/>
          </a:scene3d>
        </p:spPr>
      </p:pic>
      <p:pic>
        <p:nvPicPr>
          <p:cNvPr id="22" name="图片 21"/>
          <p:cNvPicPr>
            <a:picLocks noChangeAspect="1"/>
          </p:cNvPicPr>
          <p:nvPr>
            <p:custDataLst>
              <p:tags r:id="rId6"/>
            </p:custDataLst>
          </p:nvPr>
        </p:nvPicPr>
        <p:blipFill>
          <a:blip r:embed="rId22"/>
          <a:srcRect/>
          <a:stretch>
            <a:fillRect/>
          </a:stretch>
        </p:blipFill>
        <p:spPr>
          <a:xfrm>
            <a:off x="1271112" y="2160747"/>
            <a:ext cx="843439" cy="843439"/>
          </a:xfrm>
          <a:prstGeom prst="rect">
            <a:avLst/>
          </a:prstGeom>
          <a:solidFill>
            <a:schemeClr val="accent1"/>
          </a:solidFill>
          <a:ln w="28575" cmpd="sng">
            <a:solidFill>
              <a:schemeClr val="accent1">
                <a:shade val="50000"/>
              </a:schemeClr>
            </a:solidFill>
            <a:prstDash val="solid"/>
          </a:ln>
          <a:scene3d>
            <a:camera prst="perspectiveRight" fov="0">
              <a:rot lat="2700000" lon="3300000" rev="19500000"/>
            </a:camera>
            <a:lightRig rig="threePt" dir="t">
              <a:rot lat="0" lon="0" rev="7800000"/>
            </a:lightRig>
          </a:scene3d>
          <a:sp3d z="12700" extrusionH="88900"/>
        </p:spPr>
      </p:pic>
      <p:pic>
        <p:nvPicPr>
          <p:cNvPr id="23" name="图片 22"/>
          <p:cNvPicPr>
            <a:picLocks noChangeAspect="1"/>
          </p:cNvPicPr>
          <p:nvPr>
            <p:custDataLst>
              <p:tags r:id="rId7"/>
            </p:custDataLst>
          </p:nvPr>
        </p:nvPicPr>
        <p:blipFill>
          <a:blip r:embed="rId23"/>
          <a:stretch>
            <a:fillRect/>
          </a:stretch>
        </p:blipFill>
        <p:spPr>
          <a:xfrm>
            <a:off x="5423059" y="2161223"/>
            <a:ext cx="797243" cy="760095"/>
          </a:xfrm>
          <a:prstGeom prst="rect">
            <a:avLst/>
          </a:prstGeom>
          <a:solidFill>
            <a:schemeClr val="accent1"/>
          </a:solidFill>
          <a:ln w="28575" cmpd="sng">
            <a:solidFill>
              <a:schemeClr val="accent1">
                <a:shade val="50000"/>
              </a:schemeClr>
            </a:solidFill>
            <a:prstDash val="solid"/>
          </a:ln>
          <a:scene3d>
            <a:camera prst="perspectiveRight" fov="0">
              <a:rot lat="2700000" lon="3300000" rev="19500000"/>
            </a:camera>
            <a:lightRig rig="threePt" dir="t">
              <a:rot lat="0" lon="0" rev="7800000"/>
            </a:lightRig>
          </a:scene3d>
          <a:sp3d z="12700" extrusionH="88900"/>
        </p:spPr>
      </p:pic>
      <p:pic>
        <p:nvPicPr>
          <p:cNvPr id="24" name="图片 23"/>
          <p:cNvPicPr>
            <a:picLocks noChangeAspect="1"/>
          </p:cNvPicPr>
          <p:nvPr>
            <p:custDataLst>
              <p:tags r:id="rId8"/>
            </p:custDataLst>
          </p:nvPr>
        </p:nvPicPr>
        <p:blipFill>
          <a:blip r:embed="rId24"/>
          <a:stretch>
            <a:fillRect/>
          </a:stretch>
        </p:blipFill>
        <p:spPr>
          <a:xfrm>
            <a:off x="1072515" y="4644390"/>
            <a:ext cx="819150" cy="708184"/>
          </a:xfrm>
          <a:prstGeom prst="rect">
            <a:avLst/>
          </a:prstGeom>
          <a:solidFill>
            <a:schemeClr val="accent1"/>
          </a:solidFill>
          <a:ln w="28575" cmpd="sng">
            <a:solidFill>
              <a:schemeClr val="accent1">
                <a:shade val="50000"/>
              </a:schemeClr>
            </a:solidFill>
            <a:prstDash val="solid"/>
          </a:ln>
          <a:scene3d>
            <a:camera prst="perspectiveRight" fov="0">
              <a:rot lat="2700000" lon="3300000" rev="19500000"/>
            </a:camera>
            <a:lightRig rig="threePt" dir="t">
              <a:rot lat="0" lon="0" rev="7800000"/>
            </a:lightRig>
          </a:scene3d>
          <a:sp3d z="12700" extrusionH="88900"/>
        </p:spPr>
      </p:pic>
      <p:pic>
        <p:nvPicPr>
          <p:cNvPr id="26" name="图片 25"/>
          <p:cNvPicPr>
            <a:picLocks noChangeAspect="1"/>
          </p:cNvPicPr>
          <p:nvPr>
            <p:custDataLst>
              <p:tags r:id="rId9"/>
            </p:custDataLst>
          </p:nvPr>
        </p:nvPicPr>
        <p:blipFill>
          <a:blip r:embed="rId25"/>
          <a:stretch>
            <a:fillRect/>
          </a:stretch>
        </p:blipFill>
        <p:spPr>
          <a:xfrm>
            <a:off x="1416844" y="4110038"/>
            <a:ext cx="818674" cy="720566"/>
          </a:xfrm>
          <a:prstGeom prst="rect">
            <a:avLst/>
          </a:prstGeom>
          <a:solidFill>
            <a:schemeClr val="accent1"/>
          </a:solidFill>
          <a:ln w="28575" cmpd="sng">
            <a:solidFill>
              <a:schemeClr val="accent1">
                <a:shade val="50000"/>
              </a:schemeClr>
            </a:solidFill>
            <a:prstDash val="solid"/>
          </a:ln>
          <a:scene3d>
            <a:camera prst="perspectiveRight" fov="0">
              <a:rot lat="2700000" lon="3300000" rev="19500000"/>
            </a:camera>
            <a:lightRig rig="threePt" dir="t">
              <a:rot lat="0" lon="0" rev="7800000"/>
            </a:lightRig>
          </a:scene3d>
          <a:sp3d z="12700" extrusionH="88900"/>
        </p:spPr>
      </p:pic>
      <p:pic>
        <p:nvPicPr>
          <p:cNvPr id="27" name="图片 26"/>
          <p:cNvPicPr>
            <a:picLocks noChangeAspect="1"/>
          </p:cNvPicPr>
          <p:nvPr>
            <p:custDataLst>
              <p:tags r:id="rId10"/>
            </p:custDataLst>
          </p:nvPr>
        </p:nvPicPr>
        <p:blipFill>
          <a:blip r:embed="rId26"/>
          <a:stretch>
            <a:fillRect/>
          </a:stretch>
        </p:blipFill>
        <p:spPr>
          <a:xfrm>
            <a:off x="1780223" y="3689509"/>
            <a:ext cx="779145" cy="596265"/>
          </a:xfrm>
          <a:prstGeom prst="rect">
            <a:avLst/>
          </a:prstGeom>
          <a:solidFill>
            <a:schemeClr val="accent1"/>
          </a:solidFill>
          <a:ln w="28575" cmpd="sng">
            <a:solidFill>
              <a:schemeClr val="accent1">
                <a:shade val="50000"/>
              </a:schemeClr>
            </a:solidFill>
            <a:prstDash val="solid"/>
          </a:ln>
          <a:scene3d>
            <a:camera prst="perspectiveRight" fov="0">
              <a:rot lat="2700000" lon="3300000" rev="19500000"/>
            </a:camera>
            <a:lightRig rig="threePt" dir="t">
              <a:rot lat="0" lon="0" rev="7800000"/>
            </a:lightRig>
          </a:scene3d>
          <a:sp3d z="12700" extrusionH="88900"/>
        </p:spPr>
      </p:pic>
      <p:pic>
        <p:nvPicPr>
          <p:cNvPr id="29" name="图片 28"/>
          <p:cNvPicPr>
            <a:picLocks noChangeAspect="1"/>
          </p:cNvPicPr>
          <p:nvPr>
            <p:custDataLst>
              <p:tags r:id="rId11"/>
            </p:custDataLst>
          </p:nvPr>
        </p:nvPicPr>
        <p:blipFill>
          <a:blip r:embed="rId24"/>
          <a:stretch>
            <a:fillRect/>
          </a:stretch>
        </p:blipFill>
        <p:spPr>
          <a:xfrm>
            <a:off x="5078730" y="4739640"/>
            <a:ext cx="819150" cy="708184"/>
          </a:xfrm>
          <a:prstGeom prst="rect">
            <a:avLst/>
          </a:prstGeom>
          <a:solidFill>
            <a:schemeClr val="accent1"/>
          </a:solidFill>
          <a:ln w="28575" cmpd="sng">
            <a:solidFill>
              <a:schemeClr val="accent1">
                <a:shade val="50000"/>
              </a:schemeClr>
            </a:solidFill>
            <a:prstDash val="solid"/>
          </a:ln>
          <a:scene3d>
            <a:camera prst="perspectiveRight" fov="0">
              <a:rot lat="2700000" lon="3300000" rev="19500000"/>
            </a:camera>
            <a:lightRig rig="threePt" dir="t">
              <a:rot lat="0" lon="0" rev="7800000"/>
            </a:lightRig>
          </a:scene3d>
          <a:sp3d z="12700" extrusionH="88900"/>
        </p:spPr>
      </p:pic>
      <p:pic>
        <p:nvPicPr>
          <p:cNvPr id="30" name="图片 29"/>
          <p:cNvPicPr>
            <a:picLocks noChangeAspect="1"/>
          </p:cNvPicPr>
          <p:nvPr>
            <p:custDataLst>
              <p:tags r:id="rId12"/>
            </p:custDataLst>
          </p:nvPr>
        </p:nvPicPr>
        <p:blipFill>
          <a:blip r:embed="rId25"/>
          <a:stretch>
            <a:fillRect/>
          </a:stretch>
        </p:blipFill>
        <p:spPr>
          <a:xfrm>
            <a:off x="5423059" y="4205288"/>
            <a:ext cx="818674" cy="720566"/>
          </a:xfrm>
          <a:prstGeom prst="rect">
            <a:avLst/>
          </a:prstGeom>
          <a:solidFill>
            <a:schemeClr val="accent1"/>
          </a:solidFill>
          <a:ln w="28575" cmpd="sng">
            <a:solidFill>
              <a:schemeClr val="accent1">
                <a:shade val="50000"/>
              </a:schemeClr>
            </a:solidFill>
            <a:prstDash val="solid"/>
          </a:ln>
          <a:scene3d>
            <a:camera prst="perspectiveRight" fov="0">
              <a:rot lat="2700000" lon="3300000" rev="19500000"/>
            </a:camera>
            <a:lightRig rig="threePt" dir="t">
              <a:rot lat="0" lon="0" rev="7800000"/>
            </a:lightRig>
          </a:scene3d>
          <a:sp3d z="12700" extrusionH="88900"/>
        </p:spPr>
      </p:pic>
      <p:pic>
        <p:nvPicPr>
          <p:cNvPr id="31" name="图片 30"/>
          <p:cNvPicPr>
            <a:picLocks noChangeAspect="1"/>
          </p:cNvPicPr>
          <p:nvPr>
            <p:custDataLst>
              <p:tags r:id="rId13"/>
            </p:custDataLst>
          </p:nvPr>
        </p:nvPicPr>
        <p:blipFill>
          <a:blip r:embed="rId26"/>
          <a:stretch>
            <a:fillRect/>
          </a:stretch>
        </p:blipFill>
        <p:spPr>
          <a:xfrm>
            <a:off x="5786438" y="3784759"/>
            <a:ext cx="771525" cy="590550"/>
          </a:xfrm>
          <a:prstGeom prst="rect">
            <a:avLst/>
          </a:prstGeom>
          <a:solidFill>
            <a:schemeClr val="accent1"/>
          </a:solidFill>
          <a:ln w="28575" cmpd="sng">
            <a:solidFill>
              <a:schemeClr val="accent1">
                <a:shade val="50000"/>
              </a:schemeClr>
            </a:solidFill>
            <a:prstDash val="solid"/>
          </a:ln>
          <a:scene3d>
            <a:camera prst="perspectiveRight" fov="0">
              <a:rot lat="2700000" lon="3300000" rev="19500000"/>
            </a:camera>
            <a:lightRig rig="threePt" dir="t">
              <a:rot lat="0" lon="0" rev="7800000"/>
            </a:lightRig>
          </a:scene3d>
          <a:sp3d z="12700" extrusionH="88900"/>
        </p:spPr>
      </p:pic>
      <p:cxnSp>
        <p:nvCxnSpPr>
          <p:cNvPr id="34" name="直接箭头连接符 33"/>
          <p:cNvCxnSpPr/>
          <p:nvPr/>
        </p:nvCxnSpPr>
        <p:spPr>
          <a:xfrm>
            <a:off x="2416017" y="2761298"/>
            <a:ext cx="800576"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p:nvPr>
            <p:custDataLst>
              <p:tags r:id="rId14"/>
            </p:custDataLst>
          </p:nvPr>
        </p:nvCxnSpPr>
        <p:spPr>
          <a:xfrm>
            <a:off x="4588193" y="2761298"/>
            <a:ext cx="800576"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7" name="直接箭头连接符 36"/>
          <p:cNvCxnSpPr/>
          <p:nvPr>
            <p:custDataLst>
              <p:tags r:id="rId15"/>
            </p:custDataLst>
          </p:nvPr>
        </p:nvCxnSpPr>
        <p:spPr>
          <a:xfrm>
            <a:off x="2548414" y="4623911"/>
            <a:ext cx="800576"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p:nvPr>
            <p:custDataLst>
              <p:tags r:id="rId16"/>
            </p:custDataLst>
          </p:nvPr>
        </p:nvCxnSpPr>
        <p:spPr>
          <a:xfrm>
            <a:off x="4449604" y="4644390"/>
            <a:ext cx="800576"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0" name="文本框 39"/>
          <p:cNvSpPr txBox="1"/>
          <p:nvPr>
            <p:custDataLst>
              <p:tags r:id="rId17"/>
            </p:custDataLst>
          </p:nvPr>
        </p:nvSpPr>
        <p:spPr>
          <a:xfrm>
            <a:off x="2416017" y="3292317"/>
            <a:ext cx="1589246" cy="323165"/>
          </a:xfrm>
          <a:prstGeom prst="rect">
            <a:avLst/>
          </a:prstGeom>
          <a:noFill/>
        </p:spPr>
        <p:txBody>
          <a:bodyPr wrap="square" rtlCol="0">
            <a:spAutoFit/>
          </a:bodyPr>
          <a:lstStyle/>
          <a:p>
            <a:r>
              <a:rPr lang="en-US" altLang="zh-CN" sz="15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Forward</a:t>
            </a:r>
          </a:p>
        </p:txBody>
      </p:sp>
      <p:sp>
        <p:nvSpPr>
          <p:cNvPr id="41" name="文本框 40"/>
          <p:cNvSpPr txBox="1"/>
          <p:nvPr>
            <p:custDataLst>
              <p:tags r:id="rId18"/>
            </p:custDataLst>
          </p:nvPr>
        </p:nvSpPr>
        <p:spPr>
          <a:xfrm>
            <a:off x="4277202" y="3288507"/>
            <a:ext cx="1589246" cy="323165"/>
          </a:xfrm>
          <a:prstGeom prst="rect">
            <a:avLst/>
          </a:prstGeom>
          <a:noFill/>
        </p:spPr>
        <p:txBody>
          <a:bodyPr wrap="square" rtlCol="0">
            <a:spAutoFit/>
          </a:bodyPr>
          <a:lstStyle/>
          <a:p>
            <a:pPr lvl="0" algn="l">
              <a:buClrTx/>
              <a:buSzTx/>
              <a:buFontTx/>
            </a:pPr>
            <a:r>
              <a:rPr lang="en-US" altLang="zh-CN" sz="15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sym typeface="+mn-ea"/>
              </a:rPr>
              <a:t>Reverse</a:t>
            </a:r>
          </a:p>
        </p:txBody>
      </p:sp>
      <p:pic>
        <p:nvPicPr>
          <p:cNvPr id="42" name="334E55B0-647D-440b-865C-3EC943EB4CBC-15" descr="wpsoffice"/>
          <p:cNvPicPr>
            <a:picLocks noChangeAspect="1"/>
          </p:cNvPicPr>
          <p:nvPr/>
        </p:nvPicPr>
        <p:blipFill>
          <a:blip r:embed="rId27"/>
          <a:stretch>
            <a:fillRect/>
          </a:stretch>
        </p:blipFill>
        <p:spPr>
          <a:xfrm>
            <a:off x="6449378" y="4666297"/>
            <a:ext cx="1854994" cy="343853"/>
          </a:xfrm>
          <a:prstGeom prst="rect">
            <a:avLst/>
          </a:prstGeom>
        </p:spPr>
      </p:pic>
      <p:pic>
        <p:nvPicPr>
          <p:cNvPr id="43" name="334E55B0-647D-440b-865C-3EC943EB4CBC-16" descr="/private/var/folders/ys/lhp0c3617m54v76fppy7j_hr0000gn/T/com.kingsoft.wpsoffice.mac/wpsoffice.TrUYxRwpsoffice"/>
          <p:cNvPicPr>
            <a:picLocks noChangeAspect="1"/>
          </p:cNvPicPr>
          <p:nvPr>
            <p:custDataLst>
              <p:tags r:id="rId19"/>
            </p:custDataLst>
          </p:nvPr>
        </p:nvPicPr>
        <p:blipFill>
          <a:blip r:embed="rId28"/>
          <a:stretch>
            <a:fillRect/>
          </a:stretch>
        </p:blipFill>
        <p:spPr>
          <a:xfrm>
            <a:off x="6575346" y="2660332"/>
            <a:ext cx="1793558" cy="343853"/>
          </a:xfrm>
          <a:prstGeom prst="rect">
            <a:avLst/>
          </a:prstGeom>
        </p:spPr>
      </p:pic>
    </p:spTree>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620554" y="1158716"/>
            <a:ext cx="7724299" cy="415498"/>
          </a:xfrm>
          <a:prstGeom prst="rect">
            <a:avLst/>
          </a:prstGeom>
          <a:noFill/>
        </p:spPr>
        <p:txBody>
          <a:bodyPr wrap="square" rtlCol="0">
            <a:spAutoFit/>
          </a:bodyPr>
          <a:lstStyle/>
          <a:p>
            <a:r>
              <a:rPr lang="en-US" altLang="zh-CN" sz="21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sym typeface="+mn-ea"/>
              </a:rPr>
              <a:t>Temporal Upscaling from Coarse-Resolution Precipitation</a:t>
            </a:r>
          </a:p>
        </p:txBody>
      </p:sp>
      <p:sp>
        <p:nvSpPr>
          <p:cNvPr id="4" name="文本框 3"/>
          <p:cNvSpPr txBox="1"/>
          <p:nvPr/>
        </p:nvSpPr>
        <p:spPr>
          <a:xfrm>
            <a:off x="4572000" y="2181225"/>
            <a:ext cx="4003358" cy="2566988"/>
          </a:xfrm>
          <a:prstGeom prst="rect">
            <a:avLst/>
          </a:prstGeom>
          <a:noFill/>
        </p:spPr>
        <p:txBody>
          <a:bodyPr wrap="square" rtlCol="0">
            <a:noAutofit/>
          </a:bodyPr>
          <a:lstStyle/>
          <a:p>
            <a:pPr marL="214313" indent="-214313">
              <a:buFont typeface="Arial" panose="020B0704020202020204" pitchFamily="34" charset="0"/>
              <a:buChar char="•"/>
            </a:pPr>
            <a:r>
              <a:rPr lang="en-US" altLang="zh-CN" sz="1800">
                <a:latin typeface="Times New Roman" panose="02020603050405020304" charset="0"/>
                <a:cs typeface="Times New Roman" panose="02020603050405020304" charset="0"/>
              </a:rPr>
              <a:t>Input:</a:t>
            </a:r>
          </a:p>
          <a:p>
            <a:pPr marL="214313" indent="-214313">
              <a:buFont typeface="Arial" panose="020B0704020202020204" pitchFamily="34" charset="0"/>
              <a:buChar char="•"/>
            </a:pPr>
            <a:endParaRPr lang="en-US" altLang="zh-CN" sz="1500">
              <a:latin typeface="Times New Roman Regular" panose="02020603050405020304" charset="0"/>
              <a:cs typeface="Times New Roman Regular" panose="02020603050405020304" charset="0"/>
            </a:endParaRPr>
          </a:p>
          <a:p>
            <a:pPr marL="214313" indent="-214313">
              <a:buFont typeface="Arial" panose="020B0704020202020204" pitchFamily="34" charset="0"/>
              <a:buChar char="•"/>
            </a:pPr>
            <a:endParaRPr lang="zh-CN" altLang="en-US" sz="1500">
              <a:latin typeface="Times New Roman Regular" panose="02020603050405020304" charset="0"/>
              <a:cs typeface="Times New Roman Regular" panose="02020603050405020304" charset="0"/>
            </a:endParaRPr>
          </a:p>
          <a:p>
            <a:pPr marL="214313" indent="-214313">
              <a:buFont typeface="Arial" panose="020B0704020202020204" pitchFamily="34" charset="0"/>
              <a:buChar char="•"/>
            </a:pPr>
            <a:r>
              <a:rPr lang="en-US" altLang="zh-CN" sz="1800">
                <a:latin typeface="Times New Roman" panose="02020603050405020304" charset="0"/>
                <a:cs typeface="Times New Roman" panose="02020603050405020304" charset="0"/>
                <a:sym typeface="+mn-ea"/>
              </a:rPr>
              <a:t>Output:</a:t>
            </a:r>
            <a:endParaRPr lang="en-US" altLang="zh-CN" sz="1800">
              <a:latin typeface="Times New Roman" panose="02020603050405020304" charset="0"/>
              <a:cs typeface="Times New Roman" panose="02020603050405020304" charset="0"/>
            </a:endParaRPr>
          </a:p>
          <a:p>
            <a:pPr marL="214313" indent="-214313">
              <a:buFont typeface="Arial" panose="020B0704020202020204" pitchFamily="34" charset="0"/>
              <a:buChar char="•"/>
            </a:pPr>
            <a:endParaRPr lang="zh-CN" altLang="en-US" sz="1500">
              <a:latin typeface="Times New Roman Regular" panose="02020603050405020304" charset="0"/>
              <a:cs typeface="Times New Roman Regular" panose="02020603050405020304" charset="0"/>
            </a:endParaRPr>
          </a:p>
          <a:p>
            <a:pPr marL="214313" indent="-214313">
              <a:buFont typeface="Arial" panose="020B0704020202020204" pitchFamily="34" charset="0"/>
              <a:buChar char="•"/>
            </a:pPr>
            <a:endParaRPr lang="zh-CN" altLang="en-US" sz="1500">
              <a:latin typeface="Times New Roman Regular" panose="02020603050405020304" charset="0"/>
              <a:cs typeface="Times New Roman Regular" panose="02020603050405020304" charset="0"/>
            </a:endParaRPr>
          </a:p>
          <a:p>
            <a:pPr marL="214313" indent="-214313">
              <a:buFont typeface="Arial" panose="020B0704020202020204" pitchFamily="34" charset="0"/>
              <a:buChar char="•"/>
            </a:pPr>
            <a:endParaRPr lang="zh-CN" altLang="en-US" sz="1500">
              <a:latin typeface="Times New Roman Regular" panose="02020603050405020304" charset="0"/>
              <a:cs typeface="Times New Roman Regular" panose="02020603050405020304" charset="0"/>
            </a:endParaRPr>
          </a:p>
          <a:p>
            <a:pPr marL="214313" indent="-214313">
              <a:buFont typeface="Arial" panose="020B0704020202020204" pitchFamily="34" charset="0"/>
              <a:buChar char="•"/>
            </a:pPr>
            <a:r>
              <a:rPr lang="en-US" altLang="zh-CN" sz="1800">
                <a:latin typeface="Times New Roman" panose="02020603050405020304" charset="0"/>
                <a:cs typeface="Times New Roman" panose="02020603050405020304" charset="0"/>
              </a:rPr>
              <a:t>Model Type: Autoregressive baseline</a:t>
            </a:r>
          </a:p>
        </p:txBody>
      </p:sp>
      <p:pic>
        <p:nvPicPr>
          <p:cNvPr id="2" name="图片 1"/>
          <p:cNvPicPr>
            <a:picLocks noChangeAspect="1"/>
          </p:cNvPicPr>
          <p:nvPr>
            <p:custDataLst>
              <p:tags r:id="rId2"/>
            </p:custDataLst>
          </p:nvPr>
        </p:nvPicPr>
        <p:blipFill>
          <a:blip r:embed="rId5"/>
          <a:stretch>
            <a:fillRect/>
          </a:stretch>
        </p:blipFill>
        <p:spPr>
          <a:xfrm>
            <a:off x="1263968" y="1502092"/>
            <a:ext cx="2823686" cy="4357688"/>
          </a:xfrm>
          <a:prstGeom prst="rect">
            <a:avLst/>
          </a:prstGeom>
        </p:spPr>
      </p:pic>
      <p:pic>
        <p:nvPicPr>
          <p:cNvPr id="6" name="334E55B0-647D-440b-865C-3EC943EB4CBC-19" descr="/private/var/folders/ys/lhp0c3617m54v76fppy7j_hr0000gn/T/com.kingsoft.wpsoffice.mac/wpsoffice.lGsguEwpsoffice"/>
          <p:cNvPicPr>
            <a:picLocks noChangeAspect="1"/>
          </p:cNvPicPr>
          <p:nvPr/>
        </p:nvPicPr>
        <p:blipFill>
          <a:blip r:embed="rId6"/>
          <a:stretch>
            <a:fillRect/>
          </a:stretch>
        </p:blipFill>
        <p:spPr>
          <a:xfrm>
            <a:off x="5675948" y="2292667"/>
            <a:ext cx="2270760" cy="269558"/>
          </a:xfrm>
          <a:prstGeom prst="rect">
            <a:avLst/>
          </a:prstGeom>
        </p:spPr>
      </p:pic>
      <p:pic>
        <p:nvPicPr>
          <p:cNvPr id="7" name="334E55B0-647D-440b-865C-3EC943EB4CBC-20" descr="/private/var/folders/ys/lhp0c3617m54v76fppy7j_hr0000gn/T/com.kingsoft.wpsoffice.mac/wpsoffice.iJUPFtwpsoffice"/>
          <p:cNvPicPr>
            <a:picLocks noChangeAspect="1"/>
          </p:cNvPicPr>
          <p:nvPr>
            <p:custDataLst>
              <p:tags r:id="rId3"/>
            </p:custDataLst>
          </p:nvPr>
        </p:nvPicPr>
        <p:blipFill>
          <a:blip r:embed="rId7"/>
          <a:stretch>
            <a:fillRect/>
          </a:stretch>
        </p:blipFill>
        <p:spPr>
          <a:xfrm>
            <a:off x="5647373" y="3015139"/>
            <a:ext cx="2299335" cy="246221"/>
          </a:xfrm>
          <a:prstGeom prst="rect">
            <a:avLst/>
          </a:prstGeom>
        </p:spPr>
      </p:pic>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620554" y="1206341"/>
            <a:ext cx="8948738" cy="415498"/>
          </a:xfrm>
          <a:prstGeom prst="rect">
            <a:avLst/>
          </a:prstGeom>
          <a:noFill/>
        </p:spPr>
        <p:txBody>
          <a:bodyPr wrap="square" rtlCol="0">
            <a:spAutoFit/>
          </a:bodyPr>
          <a:lstStyle/>
          <a:p>
            <a:r>
              <a:rPr lang="en-US" altLang="zh-CN" sz="21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sym typeface="+mn-ea"/>
              </a:rPr>
              <a:t> Physics-informed approach (meteorological variables)</a:t>
            </a:r>
          </a:p>
        </p:txBody>
      </p:sp>
      <p:sp>
        <p:nvSpPr>
          <p:cNvPr id="4" name="文本框 3"/>
          <p:cNvSpPr txBox="1"/>
          <p:nvPr/>
        </p:nvSpPr>
        <p:spPr>
          <a:xfrm>
            <a:off x="5863114" y="1842135"/>
            <a:ext cx="2638901" cy="2566988"/>
          </a:xfrm>
          <a:prstGeom prst="rect">
            <a:avLst/>
          </a:prstGeom>
          <a:noFill/>
        </p:spPr>
        <p:txBody>
          <a:bodyPr wrap="square" rtlCol="0">
            <a:noAutofit/>
          </a:bodyPr>
          <a:lstStyle/>
          <a:p>
            <a:endParaRPr lang="en-US" altLang="zh-CN" sz="1800">
              <a:latin typeface="Times New Roman" panose="02020603050405020304" charset="0"/>
              <a:cs typeface="Times New Roman" panose="02020603050405020304" charset="0"/>
            </a:endParaRPr>
          </a:p>
          <a:p>
            <a:pPr marL="214313" indent="-214313">
              <a:buFont typeface="Arial" panose="020B0704020202020204" pitchFamily="34" charset="0"/>
              <a:buChar char="•"/>
            </a:pPr>
            <a:endParaRPr lang="en-US" altLang="zh-CN" sz="1500">
              <a:latin typeface="Times New Roman Regular" panose="02020603050405020304" charset="0"/>
              <a:cs typeface="Times New Roman Regular" panose="02020603050405020304" charset="0"/>
            </a:endParaRPr>
          </a:p>
          <a:p>
            <a:pPr marL="214313" indent="-214313">
              <a:buFont typeface="Arial" panose="020B0704020202020204" pitchFamily="34" charset="0"/>
              <a:buChar char="•"/>
            </a:pPr>
            <a:endParaRPr lang="zh-CN" altLang="en-US" sz="1500">
              <a:latin typeface="Times New Roman Regular" panose="02020603050405020304" charset="0"/>
              <a:cs typeface="Times New Roman Regular" panose="02020603050405020304" charset="0"/>
            </a:endParaRPr>
          </a:p>
          <a:p>
            <a:endParaRPr lang="en-US" altLang="zh-CN" sz="1800">
              <a:latin typeface="Times New Roman" panose="02020603050405020304" charset="0"/>
              <a:cs typeface="Times New Roman" panose="02020603050405020304" charset="0"/>
            </a:endParaRPr>
          </a:p>
          <a:p>
            <a:pPr marL="214313" indent="-214313">
              <a:buFont typeface="Arial" panose="020B0704020202020204" pitchFamily="34" charset="0"/>
              <a:buChar char="•"/>
            </a:pPr>
            <a:endParaRPr lang="zh-CN" altLang="en-US" sz="1500">
              <a:latin typeface="Times New Roman Regular" panose="02020603050405020304" charset="0"/>
              <a:cs typeface="Times New Roman Regular" panose="02020603050405020304" charset="0"/>
            </a:endParaRPr>
          </a:p>
          <a:p>
            <a:pPr marL="214313" indent="-214313">
              <a:buFont typeface="Arial" panose="020B0704020202020204" pitchFamily="34" charset="0"/>
              <a:buChar char="•"/>
            </a:pPr>
            <a:endParaRPr lang="zh-CN" altLang="en-US" sz="1500">
              <a:latin typeface="Times New Roman Regular" panose="02020603050405020304" charset="0"/>
              <a:cs typeface="Times New Roman Regular" panose="02020603050405020304" charset="0"/>
            </a:endParaRPr>
          </a:p>
          <a:p>
            <a:pPr marL="214313" indent="-214313">
              <a:buFont typeface="Arial" panose="020B0704020202020204" pitchFamily="34" charset="0"/>
              <a:buChar char="•"/>
            </a:pPr>
            <a:endParaRPr lang="zh-CN" altLang="en-US" sz="1500">
              <a:latin typeface="Times New Roman Regular" panose="02020603050405020304" charset="0"/>
              <a:cs typeface="Times New Roman Regular" panose="02020603050405020304" charset="0"/>
            </a:endParaRPr>
          </a:p>
          <a:p>
            <a:pPr marL="257175" indent="-257175">
              <a:buFont typeface="Arial" panose="020B0704020202020204" pitchFamily="34" charset="0"/>
              <a:buChar char="•"/>
            </a:pPr>
            <a:r>
              <a:rPr lang="en-US" altLang="zh-CN" sz="1800">
                <a:latin typeface="Times New Roman" panose="02020603050405020304" charset="0"/>
                <a:cs typeface="Times New Roman" panose="02020603050405020304" charset="0"/>
              </a:rPr>
              <a:t>Model Type: Physics-informed approach </a:t>
            </a:r>
          </a:p>
        </p:txBody>
      </p:sp>
      <p:pic>
        <p:nvPicPr>
          <p:cNvPr id="6" name="334E55B0-647D-440b-865C-3EC943EB4CBC-21" descr="/private/var/folders/ys/lhp0c3617m54v76fppy7j_hr0000gn/T/com.kingsoft.wpsoffice.mac/wpsoffice.WpFMipwpsoffice"/>
          <p:cNvPicPr>
            <a:picLocks noChangeAspect="1"/>
          </p:cNvPicPr>
          <p:nvPr/>
        </p:nvPicPr>
        <p:blipFill>
          <a:blip r:embed="rId5"/>
          <a:stretch>
            <a:fillRect/>
          </a:stretch>
        </p:blipFill>
        <p:spPr>
          <a:xfrm>
            <a:off x="5863114" y="2070736"/>
            <a:ext cx="2241233" cy="272891"/>
          </a:xfrm>
          <a:prstGeom prst="rect">
            <a:avLst/>
          </a:prstGeom>
        </p:spPr>
      </p:pic>
      <p:pic>
        <p:nvPicPr>
          <p:cNvPr id="7" name="334E55B0-647D-440b-865C-3EC943EB4CBC-22" descr="/private/var/folders/ys/lhp0c3617m54v76fppy7j_hr0000gn/T/com.kingsoft.wpsoffice.mac/wpsoffice.iJUPFtwpsoffice"/>
          <p:cNvPicPr>
            <a:picLocks noChangeAspect="1"/>
          </p:cNvPicPr>
          <p:nvPr>
            <p:custDataLst>
              <p:tags r:id="rId2"/>
            </p:custDataLst>
          </p:nvPr>
        </p:nvPicPr>
        <p:blipFill>
          <a:blip r:embed="rId6"/>
          <a:stretch>
            <a:fillRect/>
          </a:stretch>
        </p:blipFill>
        <p:spPr>
          <a:xfrm>
            <a:off x="5795963" y="2816067"/>
            <a:ext cx="2645569" cy="283369"/>
          </a:xfrm>
          <a:prstGeom prst="rect">
            <a:avLst/>
          </a:prstGeom>
        </p:spPr>
      </p:pic>
      <p:pic>
        <p:nvPicPr>
          <p:cNvPr id="3" name="图片 2"/>
          <p:cNvPicPr>
            <a:picLocks noChangeAspect="1"/>
          </p:cNvPicPr>
          <p:nvPr>
            <p:custDataLst>
              <p:tags r:id="rId3"/>
            </p:custDataLst>
          </p:nvPr>
        </p:nvPicPr>
        <p:blipFill>
          <a:blip r:embed="rId7"/>
          <a:stretch>
            <a:fillRect/>
          </a:stretch>
        </p:blipFill>
        <p:spPr>
          <a:xfrm>
            <a:off x="151448" y="1842135"/>
            <a:ext cx="5644515" cy="3336608"/>
          </a:xfrm>
          <a:prstGeom prst="rect">
            <a:avLst/>
          </a:prstGeom>
        </p:spPr>
      </p:pic>
    </p:spTree>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620554" y="1158716"/>
            <a:ext cx="8008620" cy="415498"/>
          </a:xfrm>
          <a:prstGeom prst="rect">
            <a:avLst/>
          </a:prstGeom>
          <a:noFill/>
        </p:spPr>
        <p:txBody>
          <a:bodyPr wrap="square" rtlCol="0">
            <a:spAutoFit/>
          </a:bodyPr>
          <a:lstStyle/>
          <a:p>
            <a:r>
              <a:rPr lang="en-US" altLang="zh-CN" sz="21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sym typeface="+mn-ea"/>
              </a:rPr>
              <a:t>Historical precipitation plus meteorological variables</a:t>
            </a:r>
          </a:p>
        </p:txBody>
      </p:sp>
      <p:sp>
        <p:nvSpPr>
          <p:cNvPr id="4" name="文本框 3"/>
          <p:cNvSpPr txBox="1"/>
          <p:nvPr/>
        </p:nvSpPr>
        <p:spPr>
          <a:xfrm>
            <a:off x="4165282" y="2204561"/>
            <a:ext cx="4336733" cy="2566988"/>
          </a:xfrm>
          <a:prstGeom prst="rect">
            <a:avLst/>
          </a:prstGeom>
          <a:noFill/>
        </p:spPr>
        <p:txBody>
          <a:bodyPr wrap="square" rtlCol="0">
            <a:noAutofit/>
          </a:bodyPr>
          <a:lstStyle/>
          <a:p>
            <a:pPr marL="214313" indent="-214313">
              <a:buFont typeface="Arial" panose="020B0704020202020204" pitchFamily="34" charset="0"/>
              <a:buChar char="•"/>
            </a:pPr>
            <a:r>
              <a:rPr lang="en-US" altLang="zh-CN" sz="1800">
                <a:latin typeface="Times New Roman" panose="02020603050405020304" charset="0"/>
                <a:cs typeface="Times New Roman" panose="02020603050405020304" charset="0"/>
              </a:rPr>
              <a:t>Input:</a:t>
            </a:r>
          </a:p>
          <a:p>
            <a:pPr marL="214313" indent="-214313">
              <a:buFont typeface="Arial" panose="020B0704020202020204" pitchFamily="34" charset="0"/>
              <a:buChar char="•"/>
            </a:pPr>
            <a:endParaRPr lang="en-US" altLang="zh-CN" sz="1500">
              <a:latin typeface="Times New Roman Regular" panose="02020603050405020304" charset="0"/>
              <a:cs typeface="Times New Roman Regular" panose="02020603050405020304" charset="0"/>
            </a:endParaRPr>
          </a:p>
          <a:p>
            <a:pPr marL="214313" indent="-214313">
              <a:buFont typeface="Arial" panose="020B0704020202020204" pitchFamily="34" charset="0"/>
              <a:buChar char="•"/>
            </a:pPr>
            <a:endParaRPr lang="zh-CN" altLang="en-US" sz="1500">
              <a:latin typeface="Times New Roman Regular" panose="02020603050405020304" charset="0"/>
              <a:cs typeface="Times New Roman Regular" panose="02020603050405020304" charset="0"/>
            </a:endParaRPr>
          </a:p>
          <a:p>
            <a:pPr marL="214313" indent="-214313">
              <a:buFont typeface="Arial" panose="020B0704020202020204" pitchFamily="34" charset="0"/>
              <a:buChar char="•"/>
            </a:pPr>
            <a:r>
              <a:rPr lang="en-US" altLang="zh-CN" sz="1800">
                <a:latin typeface="Times New Roman" panose="02020603050405020304" charset="0"/>
                <a:cs typeface="Times New Roman" panose="02020603050405020304" charset="0"/>
                <a:sym typeface="+mn-ea"/>
              </a:rPr>
              <a:t>Output:</a:t>
            </a:r>
            <a:endParaRPr lang="en-US" altLang="zh-CN" sz="1800">
              <a:latin typeface="Times New Roman" panose="02020603050405020304" charset="0"/>
              <a:cs typeface="Times New Roman" panose="02020603050405020304" charset="0"/>
            </a:endParaRPr>
          </a:p>
          <a:p>
            <a:pPr marL="214313" indent="-214313">
              <a:buFont typeface="Arial" panose="020B0704020202020204" pitchFamily="34" charset="0"/>
              <a:buChar char="•"/>
            </a:pPr>
            <a:endParaRPr lang="zh-CN" altLang="en-US" sz="1500">
              <a:latin typeface="Times New Roman Regular" panose="02020603050405020304" charset="0"/>
              <a:cs typeface="Times New Roman Regular" panose="02020603050405020304" charset="0"/>
            </a:endParaRPr>
          </a:p>
          <a:p>
            <a:pPr marL="214313" indent="-214313">
              <a:buFont typeface="Arial" panose="020B0704020202020204" pitchFamily="34" charset="0"/>
              <a:buChar char="•"/>
            </a:pPr>
            <a:endParaRPr lang="zh-CN" altLang="en-US" sz="1500">
              <a:latin typeface="Times New Roman Regular" panose="02020603050405020304" charset="0"/>
              <a:cs typeface="Times New Roman Regular" panose="02020603050405020304" charset="0"/>
            </a:endParaRPr>
          </a:p>
          <a:p>
            <a:pPr marL="214313" indent="-214313">
              <a:buFont typeface="Arial" panose="020B0704020202020204" pitchFamily="34" charset="0"/>
              <a:buChar char="•"/>
            </a:pPr>
            <a:endParaRPr lang="zh-CN" altLang="en-US" sz="1500">
              <a:latin typeface="Times New Roman Regular" panose="02020603050405020304" charset="0"/>
              <a:cs typeface="Times New Roman Regular" panose="02020603050405020304" charset="0"/>
            </a:endParaRPr>
          </a:p>
          <a:p>
            <a:pPr marL="214313" indent="-214313">
              <a:buFont typeface="Arial" panose="020B0704020202020204" pitchFamily="34" charset="0"/>
              <a:buChar char="•"/>
            </a:pPr>
            <a:r>
              <a:rPr lang="en-US" altLang="zh-CN" sz="1800">
                <a:latin typeface="Times New Roman" panose="02020603050405020304" charset="0"/>
                <a:cs typeface="Times New Roman" panose="02020603050405020304" charset="0"/>
              </a:rPr>
              <a:t>Model Type: </a:t>
            </a:r>
            <a:r>
              <a:rPr lang="en-US" altLang="zh-CN" sz="1800">
                <a:latin typeface="Times New Roman" panose="02020603050405020304" charset="0"/>
                <a:cs typeface="Times New Roman" panose="02020603050405020304" charset="0"/>
                <a:sym typeface="+mn-ea"/>
              </a:rPr>
              <a:t>Extended autoregressive approach</a:t>
            </a:r>
            <a:endParaRPr lang="en-US" altLang="zh-CN" sz="1800">
              <a:latin typeface="Times New Roman" panose="02020603050405020304" charset="0"/>
              <a:cs typeface="Times New Roman" panose="02020603050405020304" charset="0"/>
            </a:endParaRPr>
          </a:p>
        </p:txBody>
      </p:sp>
      <p:pic>
        <p:nvPicPr>
          <p:cNvPr id="6" name="334E55B0-647D-440b-865C-3EC943EB4CBC-23" descr="/private/var/folders/ys/lhp0c3617m54v76fppy7j_hr0000gn/T/com.kingsoft.wpsoffice.mac/wpsoffice.zDwitbwpsoffice"/>
          <p:cNvPicPr>
            <a:picLocks noChangeAspect="1"/>
          </p:cNvPicPr>
          <p:nvPr/>
        </p:nvPicPr>
        <p:blipFill>
          <a:blip r:embed="rId5"/>
          <a:stretch>
            <a:fillRect/>
          </a:stretch>
        </p:blipFill>
        <p:spPr>
          <a:xfrm>
            <a:off x="5110639" y="2300288"/>
            <a:ext cx="3388519" cy="246221"/>
          </a:xfrm>
          <a:prstGeom prst="rect">
            <a:avLst/>
          </a:prstGeom>
        </p:spPr>
      </p:pic>
      <p:pic>
        <p:nvPicPr>
          <p:cNvPr id="7" name="334E55B0-647D-440b-865C-3EC943EB4CBC-24" descr="/private/var/folders/ys/lhp0c3617m54v76fppy7j_hr0000gn/T/com.kingsoft.wpsoffice.mac/wpsoffice.hVXTBtwpsoffice"/>
          <p:cNvPicPr>
            <a:picLocks noChangeAspect="1"/>
          </p:cNvPicPr>
          <p:nvPr>
            <p:custDataLst>
              <p:tags r:id="rId2"/>
            </p:custDataLst>
          </p:nvPr>
        </p:nvPicPr>
        <p:blipFill>
          <a:blip r:embed="rId6"/>
          <a:stretch>
            <a:fillRect/>
          </a:stretch>
        </p:blipFill>
        <p:spPr>
          <a:xfrm>
            <a:off x="5364719" y="3016092"/>
            <a:ext cx="889159" cy="246221"/>
          </a:xfrm>
          <a:prstGeom prst="rect">
            <a:avLst/>
          </a:prstGeom>
        </p:spPr>
      </p:pic>
      <p:pic>
        <p:nvPicPr>
          <p:cNvPr id="2" name="图片 1"/>
          <p:cNvPicPr>
            <a:picLocks noChangeAspect="1"/>
          </p:cNvPicPr>
          <p:nvPr>
            <p:custDataLst>
              <p:tags r:id="rId3"/>
            </p:custDataLst>
          </p:nvPr>
        </p:nvPicPr>
        <p:blipFill>
          <a:blip r:embed="rId7"/>
          <a:stretch>
            <a:fillRect/>
          </a:stretch>
        </p:blipFill>
        <p:spPr>
          <a:xfrm>
            <a:off x="320040" y="2041684"/>
            <a:ext cx="4002405" cy="3715226"/>
          </a:xfrm>
          <a:prstGeom prst="rect">
            <a:avLst/>
          </a:prstGeom>
        </p:spPr>
      </p:pic>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80185" y="2109312"/>
            <a:ext cx="6415088" cy="1431161"/>
          </a:xfrm>
          <a:prstGeom prst="rect">
            <a:avLst/>
          </a:prstGeom>
          <a:noFill/>
        </p:spPr>
        <p:txBody>
          <a:bodyPr wrap="square" rtlCol="0" anchor="t">
            <a:spAutoFit/>
          </a:bodyPr>
          <a:lstStyle/>
          <a:p>
            <a:r>
              <a:rPr lang="en-US" altLang="zh-CN" sz="21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sym typeface="+mn-ea"/>
              </a:rPr>
              <a:t>                           </a:t>
            </a:r>
            <a:r>
              <a:rPr lang="en-US" altLang="zh-CN"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sym typeface="+mn-ea"/>
              </a:rPr>
              <a:t> Next Steps</a:t>
            </a:r>
            <a:endParaRPr lang="en-US" altLang="zh-CN"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endParaRPr>
          </a:p>
          <a:p>
            <a:endParaRPr lang="en-US" altLang="zh-CN" sz="21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endParaRPr>
          </a:p>
          <a:p>
            <a:endParaRPr lang="en-US" altLang="zh-CN" sz="21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endParaRPr>
          </a:p>
          <a:p>
            <a:endParaRPr lang="en-US" altLang="zh-CN" sz="21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sym typeface="+mn-ea"/>
            </a:endParaRPr>
          </a:p>
        </p:txBody>
      </p:sp>
      <p:cxnSp>
        <p:nvCxnSpPr>
          <p:cNvPr id="7" name="直接连接符 6"/>
          <p:cNvCxnSpPr/>
          <p:nvPr>
            <p:custDataLst>
              <p:tags r:id="rId1"/>
            </p:custDataLst>
          </p:nvPr>
        </p:nvCxnSpPr>
        <p:spPr>
          <a:xfrm>
            <a:off x="5189220" y="3682365"/>
            <a:ext cx="1468755" cy="0"/>
          </a:xfrm>
          <a:prstGeom prst="line">
            <a:avLst/>
          </a:prstGeom>
          <a:ln w="666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8" name="直接连接符 7"/>
          <p:cNvCxnSpPr/>
          <p:nvPr>
            <p:custDataLst>
              <p:tags r:id="rId2"/>
            </p:custDataLst>
          </p:nvPr>
        </p:nvCxnSpPr>
        <p:spPr>
          <a:xfrm>
            <a:off x="3398520" y="3682365"/>
            <a:ext cx="1489234" cy="0"/>
          </a:xfrm>
          <a:prstGeom prst="line">
            <a:avLst/>
          </a:prstGeom>
          <a:ln w="6350"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9" name="直接连接符 8"/>
          <p:cNvCxnSpPr/>
          <p:nvPr>
            <p:custDataLst>
              <p:tags r:id="rId3"/>
            </p:custDataLst>
          </p:nvPr>
        </p:nvCxnSpPr>
        <p:spPr>
          <a:xfrm>
            <a:off x="1577340" y="3707606"/>
            <a:ext cx="1424464" cy="0"/>
          </a:xfrm>
          <a:prstGeom prst="line">
            <a:avLst/>
          </a:prstGeom>
          <a:ln w="6350"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620554" y="1158716"/>
            <a:ext cx="7724299" cy="415498"/>
          </a:xfrm>
          <a:prstGeom prst="rect">
            <a:avLst/>
          </a:prstGeom>
          <a:noFill/>
        </p:spPr>
        <p:txBody>
          <a:bodyPr wrap="square" rtlCol="0">
            <a:spAutoFit/>
          </a:bodyPr>
          <a:lstStyle/>
          <a:p>
            <a:r>
              <a:rPr lang="en-US" altLang="zh-CN" sz="21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sym typeface="+mn-ea"/>
              </a:rPr>
              <a:t>Future Plans</a:t>
            </a:r>
          </a:p>
        </p:txBody>
      </p:sp>
      <p:sp>
        <p:nvSpPr>
          <p:cNvPr id="2" name="圆角矩形 1"/>
          <p:cNvSpPr/>
          <p:nvPr>
            <p:custDataLst>
              <p:tags r:id="rId2"/>
            </p:custDataLst>
          </p:nvPr>
        </p:nvSpPr>
        <p:spPr>
          <a:xfrm>
            <a:off x="1249680" y="1927384"/>
            <a:ext cx="2205514" cy="1130618"/>
          </a:xfrm>
          <a:prstGeom prst="roundRect">
            <a:avLst/>
          </a:prstGeom>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800"/>
          </a:p>
        </p:txBody>
      </p:sp>
      <p:sp>
        <p:nvSpPr>
          <p:cNvPr id="10" name="文本框 9"/>
          <p:cNvSpPr txBox="1"/>
          <p:nvPr>
            <p:custDataLst>
              <p:tags r:id="rId3"/>
            </p:custDataLst>
          </p:nvPr>
        </p:nvSpPr>
        <p:spPr>
          <a:xfrm>
            <a:off x="1441133" y="2239804"/>
            <a:ext cx="2014061" cy="646331"/>
          </a:xfrm>
          <a:prstGeom prst="rect">
            <a:avLst/>
          </a:prstGeom>
          <a:noFill/>
        </p:spPr>
        <p:txBody>
          <a:bodyPr wrap="square" rtlCol="0">
            <a:spAutoFit/>
          </a:bodyPr>
          <a:lstStyle/>
          <a:p>
            <a:r>
              <a:rPr lang="en-US" altLang="zh-CN" sz="1800">
                <a:latin typeface="Times New Roman Regular" panose="02020603050405020304" charset="0"/>
                <a:cs typeface="Times New Roman Regular" panose="02020603050405020304" charset="0"/>
              </a:rPr>
              <a:t>Metric-based evaluation </a:t>
            </a:r>
          </a:p>
        </p:txBody>
      </p:sp>
      <p:sp>
        <p:nvSpPr>
          <p:cNvPr id="7" name="文本框 6"/>
          <p:cNvSpPr txBox="1"/>
          <p:nvPr>
            <p:custDataLst>
              <p:tags r:id="rId4"/>
            </p:custDataLst>
          </p:nvPr>
        </p:nvSpPr>
        <p:spPr>
          <a:xfrm>
            <a:off x="1019652" y="3329940"/>
            <a:ext cx="3685699" cy="2585323"/>
          </a:xfrm>
          <a:prstGeom prst="rect">
            <a:avLst/>
          </a:prstGeom>
          <a:noFill/>
        </p:spPr>
        <p:txBody>
          <a:bodyPr wrap="square" rtlCol="0">
            <a:spAutoFit/>
          </a:bodyPr>
          <a:lstStyle/>
          <a:p>
            <a:pPr marL="214313" indent="-214313">
              <a:buFont typeface="Wingdings" panose="05000000000000000000" charset="0"/>
              <a:buChar char=""/>
            </a:pPr>
            <a:r>
              <a:rPr lang="en-US" altLang="zh-CN" sz="1800">
                <a:latin typeface="Times New Roman" panose="02020603050405020304" charset="0"/>
                <a:cs typeface="Times New Roman" panose="02020603050405020304" charset="0"/>
                <a:sym typeface="+mn-ea"/>
              </a:rPr>
              <a:t>Quantitative comparison using Loss, RMSE, CSI, Frenquency Density, Precentile</a:t>
            </a:r>
          </a:p>
          <a:p>
            <a:pPr marL="214313" indent="-214313">
              <a:buFont typeface="Wingdings" panose="05000000000000000000" charset="0"/>
              <a:buChar char=""/>
            </a:pPr>
            <a:endParaRPr lang="en-US" altLang="zh-CN" sz="1800">
              <a:latin typeface="Times New Roman" panose="02020603050405020304" charset="0"/>
              <a:cs typeface="Times New Roman" panose="02020603050405020304" charset="0"/>
              <a:sym typeface="+mn-ea"/>
            </a:endParaRPr>
          </a:p>
          <a:p>
            <a:pPr marL="214313" indent="-214313">
              <a:buFont typeface="Wingdings" panose="05000000000000000000" charset="0"/>
              <a:buChar char=""/>
            </a:pPr>
            <a:r>
              <a:rPr lang="en-US" altLang="zh-CN" sz="1800">
                <a:latin typeface="Times New Roman" panose="02020603050405020304" charset="0"/>
                <a:cs typeface="Times New Roman" panose="02020603050405020304" charset="0"/>
                <a:sym typeface="+mn-ea"/>
              </a:rPr>
              <a:t>Visualization of generated pcitures</a:t>
            </a:r>
          </a:p>
          <a:p>
            <a:pPr marL="214313" indent="-214313">
              <a:buFont typeface="Wingdings" panose="05000000000000000000" charset="0"/>
              <a:buChar char=""/>
            </a:pPr>
            <a:endParaRPr lang="en-US" altLang="zh-CN" sz="1800">
              <a:latin typeface="Times New Roman" panose="02020603050405020304" charset="0"/>
              <a:cs typeface="Times New Roman" panose="02020603050405020304" charset="0"/>
              <a:sym typeface="+mn-ea"/>
            </a:endParaRPr>
          </a:p>
          <a:p>
            <a:pPr marL="214313" indent="-214313">
              <a:buFont typeface="Wingdings" panose="05000000000000000000" charset="0"/>
              <a:buChar char=""/>
            </a:pPr>
            <a:r>
              <a:rPr lang="en-US" altLang="zh-CN" sz="1800">
                <a:latin typeface="Times New Roman" panose="02020603050405020304" charset="0"/>
                <a:cs typeface="Times New Roman" panose="02020603050405020304" charset="0"/>
                <a:sym typeface="+mn-ea"/>
              </a:rPr>
              <a:t>Summarize strengths and weaknesses of different modeling approaches</a:t>
            </a:r>
          </a:p>
        </p:txBody>
      </p:sp>
      <p:sp>
        <p:nvSpPr>
          <p:cNvPr id="9" name="圆角矩形 8"/>
          <p:cNvSpPr/>
          <p:nvPr>
            <p:custDataLst>
              <p:tags r:id="rId5"/>
            </p:custDataLst>
          </p:nvPr>
        </p:nvSpPr>
        <p:spPr>
          <a:xfrm>
            <a:off x="5130642" y="1966436"/>
            <a:ext cx="2176939" cy="1091565"/>
          </a:xfrm>
          <a:prstGeom prst="roundRect">
            <a:avLst/>
          </a:prstGeom>
          <a:solidFill>
            <a:srgbClr val="FFC000"/>
          </a:solidFill>
        </p:spPr>
        <p:style>
          <a:lnRef idx="0">
            <a:srgbClr val="FFFFFF"/>
          </a:lnRef>
          <a:fillRef idx="2">
            <a:schemeClr val="accent2"/>
          </a:fillRef>
          <a:effectRef idx="0">
            <a:srgbClr val="FFFFFF"/>
          </a:effectRef>
          <a:fontRef idx="minor">
            <a:schemeClr val="lt1"/>
          </a:fontRef>
        </p:style>
        <p:txBody>
          <a:bodyPr rtlCol="0" anchor="ctr"/>
          <a:lstStyle/>
          <a:p>
            <a:pPr algn="ctr"/>
            <a:endParaRPr lang="zh-CN" altLang="en-US" sz="1800"/>
          </a:p>
        </p:txBody>
      </p:sp>
      <p:sp>
        <p:nvSpPr>
          <p:cNvPr id="12" name="文本框 11"/>
          <p:cNvSpPr txBox="1"/>
          <p:nvPr>
            <p:custDataLst>
              <p:tags r:id="rId6"/>
            </p:custDataLst>
          </p:nvPr>
        </p:nvSpPr>
        <p:spPr>
          <a:xfrm>
            <a:off x="5293042" y="2200751"/>
            <a:ext cx="2014538" cy="622935"/>
          </a:xfrm>
          <a:prstGeom prst="rect">
            <a:avLst/>
          </a:prstGeom>
          <a:noFill/>
        </p:spPr>
        <p:txBody>
          <a:bodyPr wrap="square" rtlCol="0">
            <a:noAutofit/>
          </a:bodyPr>
          <a:lstStyle/>
          <a:p>
            <a:r>
              <a:rPr lang="en-US" altLang="zh-CN" sz="1800">
                <a:latin typeface="Times New Roman Regular" panose="02020603050405020304" charset="0"/>
                <a:cs typeface="Times New Roman Regular" panose="02020603050405020304" charset="0"/>
              </a:rPr>
              <a:t>Joint modeling  </a:t>
            </a:r>
          </a:p>
        </p:txBody>
      </p:sp>
      <p:sp>
        <p:nvSpPr>
          <p:cNvPr id="13" name="文本框 12"/>
          <p:cNvSpPr txBox="1"/>
          <p:nvPr>
            <p:custDataLst>
              <p:tags r:id="rId7"/>
            </p:custDataLst>
          </p:nvPr>
        </p:nvSpPr>
        <p:spPr>
          <a:xfrm>
            <a:off x="5130642" y="3474244"/>
            <a:ext cx="3214211" cy="1754326"/>
          </a:xfrm>
          <a:prstGeom prst="rect">
            <a:avLst/>
          </a:prstGeom>
          <a:noFill/>
        </p:spPr>
        <p:txBody>
          <a:bodyPr wrap="square" rtlCol="0">
            <a:spAutoFit/>
          </a:bodyPr>
          <a:lstStyle/>
          <a:p>
            <a:pPr marL="214313" indent="-214313">
              <a:buFont typeface="Wingdings" panose="05000000000000000000" charset="0"/>
              <a:buChar char=""/>
            </a:pPr>
            <a:r>
              <a:rPr lang="en-US" altLang="zh-CN" sz="1800">
                <a:latin typeface="Times New Roman Regular" panose="02020603050405020304" charset="0"/>
                <a:cs typeface="Times New Roman Regular" panose="02020603050405020304" charset="0"/>
                <a:sym typeface="+mn-ea"/>
              </a:rPr>
              <a:t>Saptial model+Temporal model </a:t>
            </a:r>
          </a:p>
          <a:p>
            <a:endParaRPr lang="en-US" altLang="zh-CN" sz="1800">
              <a:latin typeface="Times New Roman" panose="02020603050405020304" charset="0"/>
              <a:cs typeface="Times New Roman" panose="02020603050405020304" charset="0"/>
              <a:sym typeface="+mn-ea"/>
            </a:endParaRPr>
          </a:p>
          <a:p>
            <a:endParaRPr lang="en-US" altLang="zh-CN" sz="1800">
              <a:latin typeface="Times New Roman" panose="02020603050405020304" charset="0"/>
              <a:cs typeface="Times New Roman" panose="02020603050405020304" charset="0"/>
              <a:sym typeface="+mn-ea"/>
            </a:endParaRPr>
          </a:p>
          <a:p>
            <a:pPr marL="257175" indent="-257175">
              <a:buFont typeface="Wingdings" panose="05000000000000000000" charset="0"/>
              <a:buChar char=""/>
            </a:pPr>
            <a:r>
              <a:rPr lang="en-US" altLang="zh-CN" sz="1800">
                <a:latin typeface="Times New Roman" panose="02020603050405020304" charset="0"/>
                <a:cs typeface="Times New Roman" panose="02020603050405020304" charset="0"/>
                <a:sym typeface="+mn-ea"/>
              </a:rPr>
              <a:t>Compare prediction quality and computational cost.</a:t>
            </a:r>
          </a:p>
        </p:txBody>
      </p:sp>
    </p:spTree>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68905" y="2252663"/>
            <a:ext cx="4572000" cy="1200329"/>
          </a:xfrm>
          <a:prstGeom prst="rect">
            <a:avLst/>
          </a:prstGeom>
          <a:noFill/>
        </p:spPr>
        <p:txBody>
          <a:bodyPr wrap="square" rtlCol="0" anchor="t">
            <a:spAutoFit/>
          </a:bodyPr>
          <a:lstStyle/>
          <a:p>
            <a:r>
              <a:rPr lang="en-US" altLang="zh-CN" sz="21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sym typeface="+mn-ea"/>
              </a:rPr>
              <a:t> </a:t>
            </a:r>
            <a:r>
              <a:rPr lang="en-US" altLang="zh-CN"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sym typeface="+mn-ea"/>
              </a:rPr>
              <a:t>Thank you for listening</a:t>
            </a:r>
            <a:r>
              <a:rPr lang="zh-CN" altLang="en-US"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sym typeface="+mn-ea"/>
              </a:rPr>
              <a:t>！</a:t>
            </a:r>
            <a:endParaRPr lang="en-US" altLang="zh-CN"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sym typeface="+mn-ea"/>
            </a:endParaRPr>
          </a:p>
          <a:p>
            <a:endParaRPr lang="en-US" altLang="zh-CN"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sym typeface="+mn-ea"/>
            </a:endParaRPr>
          </a:p>
          <a:p>
            <a:r>
              <a:rPr lang="en-US" altLang="zh-CN"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sym typeface="+mn-ea"/>
              </a:rPr>
              <a:t> lc2762@bath.ac.uk</a:t>
            </a:r>
          </a:p>
        </p:txBody>
      </p:sp>
      <p:pic>
        <p:nvPicPr>
          <p:cNvPr id="8" name="图片 7"/>
          <p:cNvPicPr>
            <a:picLocks noChangeAspect="1"/>
          </p:cNvPicPr>
          <p:nvPr>
            <p:custDataLst>
              <p:tags r:id="rId1"/>
            </p:custDataLst>
          </p:nvPr>
        </p:nvPicPr>
        <p:blipFill>
          <a:blip r:embed="rId4"/>
          <a:stretch>
            <a:fillRect/>
          </a:stretch>
        </p:blipFill>
        <p:spPr>
          <a:xfrm>
            <a:off x="5424012" y="5213033"/>
            <a:ext cx="1529239" cy="373856"/>
          </a:xfrm>
          <a:prstGeom prst="rect">
            <a:avLst/>
          </a:prstGeom>
        </p:spPr>
      </p:pic>
      <p:pic>
        <p:nvPicPr>
          <p:cNvPr id="13" name="图片 12"/>
          <p:cNvPicPr>
            <a:picLocks noChangeAspect="1"/>
          </p:cNvPicPr>
          <p:nvPr>
            <p:custDataLst>
              <p:tags r:id="rId2"/>
            </p:custDataLst>
          </p:nvPr>
        </p:nvPicPr>
        <p:blipFill>
          <a:blip r:embed="rId5"/>
          <a:stretch>
            <a:fillRect/>
          </a:stretch>
        </p:blipFill>
        <p:spPr>
          <a:xfrm>
            <a:off x="6946582" y="5175886"/>
            <a:ext cx="1500188" cy="484346"/>
          </a:xfrm>
          <a:prstGeom prst="rect">
            <a:avLst/>
          </a:prstGeom>
        </p:spPr>
      </p:pic>
    </p:spTree>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ext Box 2">
            <a:extLst>
              <a:ext uri="{FF2B5EF4-FFF2-40B4-BE49-F238E27FC236}">
                <a16:creationId xmlns:a16="http://schemas.microsoft.com/office/drawing/2014/main" id="{C3A914B7-F614-F303-48A4-B4137968F0EF}"/>
              </a:ext>
            </a:extLst>
          </p:cNvPr>
          <p:cNvSpPr txBox="1">
            <a:spLocks noChangeArrowheads="1"/>
          </p:cNvSpPr>
          <p:nvPr/>
        </p:nvSpPr>
        <p:spPr bwMode="auto">
          <a:xfrm>
            <a:off x="2514600" y="242888"/>
            <a:ext cx="7543800" cy="646112"/>
          </a:xfrm>
          <a:prstGeom prst="rect">
            <a:avLst/>
          </a:prstGeom>
          <a:noFill/>
          <a:ln>
            <a:noFill/>
          </a:ln>
          <a:effectLst/>
        </p:spPr>
        <p:txBody>
          <a:bodyPr>
            <a:spAutoFit/>
          </a:bodyPr>
          <a:lstStyle/>
          <a:p>
            <a:pPr eaLnBrk="1" hangingPunct="1">
              <a:spcBef>
                <a:spcPct val="50000"/>
              </a:spcBef>
              <a:defRPr/>
            </a:pPr>
            <a:r>
              <a:rPr lang="en-US" sz="3600" dirty="0">
                <a:solidFill>
                  <a:srgbClr val="FF0000"/>
                </a:solidFill>
                <a:latin typeface="+mj-lt"/>
                <a:ea typeface="ＭＳ Ｐゴシック" charset="0"/>
              </a:rPr>
              <a:t>Conclusions</a:t>
            </a:r>
          </a:p>
        </p:txBody>
      </p:sp>
      <p:sp>
        <p:nvSpPr>
          <p:cNvPr id="49154" name="Text Box 3">
            <a:extLst>
              <a:ext uri="{FF2B5EF4-FFF2-40B4-BE49-F238E27FC236}">
                <a16:creationId xmlns:a16="http://schemas.microsoft.com/office/drawing/2014/main" id="{026C9D68-F98A-3A3F-3CBE-BBC2515D04ED}"/>
              </a:ext>
            </a:extLst>
          </p:cNvPr>
          <p:cNvSpPr txBox="1">
            <a:spLocks noChangeArrowheads="1"/>
          </p:cNvSpPr>
          <p:nvPr/>
        </p:nvSpPr>
        <p:spPr bwMode="auto">
          <a:xfrm>
            <a:off x="381000" y="1358900"/>
            <a:ext cx="7772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50000"/>
              </a:spcBef>
              <a:buFontTx/>
              <a:buNone/>
            </a:pPr>
            <a:r>
              <a:rPr lang="en-US" altLang="en-US" sz="3600">
                <a:solidFill>
                  <a:srgbClr val="0000FF"/>
                </a:solidFill>
              </a:rPr>
              <a:t>Data assimilation is an optimal way of merging models with data and finding the error</a:t>
            </a:r>
          </a:p>
          <a:p>
            <a:pPr eaLnBrk="1" hangingPunct="1">
              <a:spcBef>
                <a:spcPct val="50000"/>
              </a:spcBef>
              <a:buFontTx/>
              <a:buNone/>
            </a:pPr>
            <a:endParaRPr lang="en-US" altLang="en-US" sz="2400">
              <a:solidFill>
                <a:srgbClr val="0000FF"/>
              </a:solidFill>
            </a:endParaRPr>
          </a:p>
          <a:p>
            <a:pPr eaLnBrk="1" hangingPunct="1">
              <a:spcBef>
                <a:spcPct val="50000"/>
              </a:spcBef>
              <a:buFontTx/>
              <a:buNone/>
            </a:pPr>
            <a:endParaRPr lang="en-US" altLang="en-US" sz="2400"/>
          </a:p>
          <a:p>
            <a:pPr eaLnBrk="1" hangingPunct="1">
              <a:spcBef>
                <a:spcPct val="50000"/>
              </a:spcBef>
              <a:buFontTx/>
              <a:buNone/>
            </a:pPr>
            <a:endParaRPr lang="en-US" altLang="en-US" sz="2400"/>
          </a:p>
          <a:p>
            <a:pPr eaLnBrk="1" hangingPunct="1">
              <a:spcBef>
                <a:spcPct val="50000"/>
              </a:spcBef>
              <a:buFontTx/>
              <a:buNone/>
            </a:pPr>
            <a:endParaRPr lang="en-US" altLang="en-US" sz="2400"/>
          </a:p>
          <a:p>
            <a:pPr eaLnBrk="1" hangingPunct="1">
              <a:spcBef>
                <a:spcPct val="50000"/>
              </a:spcBef>
              <a:buFontTx/>
              <a:buNone/>
            </a:pPr>
            <a:r>
              <a:rPr lang="en-US" altLang="en-US" sz="3600"/>
              <a:t>Many applications!</a:t>
            </a:r>
          </a:p>
        </p:txBody>
      </p:sp>
      <p:pic>
        <p:nvPicPr>
          <p:cNvPr id="49155" name="Picture 6" descr="SPAIN-UKMETO-GLOBALMODEL-Su">
            <a:extLst>
              <a:ext uri="{FF2B5EF4-FFF2-40B4-BE49-F238E27FC236}">
                <a16:creationId xmlns:a16="http://schemas.microsoft.com/office/drawing/2014/main" id="{7B764578-8DD7-643C-CCAF-141FDC258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3573463"/>
            <a:ext cx="2590800"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5" descr="Diagram, schematic&#10;&#10;Description automatically generated">
            <a:extLst>
              <a:ext uri="{FF2B5EF4-FFF2-40B4-BE49-F238E27FC236}">
                <a16:creationId xmlns:a16="http://schemas.microsoft.com/office/drawing/2014/main" id="{89A3FA44-AB21-5E6F-244B-788E2D5A9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775" y="3429000"/>
            <a:ext cx="2590800"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514957-A5AA-AD96-227C-E3A71CED83FE}"/>
              </a:ext>
            </a:extLst>
          </p:cNvPr>
          <p:cNvSpPr txBox="1"/>
          <p:nvPr/>
        </p:nvSpPr>
        <p:spPr>
          <a:xfrm>
            <a:off x="1259632" y="548680"/>
            <a:ext cx="7884368" cy="378565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Areas where ML is used in weather forecasting</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457200" indent="-457200">
              <a:buAutoNum type="arabicPeriod"/>
            </a:pPr>
            <a:r>
              <a:rPr lang="en-US" dirty="0">
                <a:latin typeface="Arial" panose="020B0604020202020204" pitchFamily="34" charset="0"/>
                <a:cs typeface="Arial" panose="020B0604020202020204" pitchFamily="34" charset="0"/>
              </a:rPr>
              <a:t>Post-processing results </a:t>
            </a:r>
            <a:r>
              <a:rPr lang="en-US" dirty="0" err="1">
                <a:latin typeface="Arial" panose="020B0604020202020204" pitchFamily="34" charset="0"/>
                <a:cs typeface="Arial" panose="020B0604020202020204" pitchFamily="34" charset="0"/>
              </a:rPr>
              <a:t>eg.</a:t>
            </a:r>
            <a:r>
              <a:rPr lang="en-US" dirty="0">
                <a:latin typeface="Arial" panose="020B0604020202020204" pitchFamily="34" charset="0"/>
                <a:cs typeface="Arial" panose="020B0604020202020204" pitchFamily="34" charset="0"/>
              </a:rPr>
              <a:t> down scaling</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2. </a:t>
            </a:r>
            <a:r>
              <a:rPr lang="en-US" dirty="0" err="1">
                <a:latin typeface="Arial" panose="020B0604020202020204" pitchFamily="34" charset="0"/>
                <a:cs typeface="Arial" panose="020B0604020202020204" pitchFamily="34" charset="0"/>
              </a:rPr>
              <a:t>Parametrisations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eg.</a:t>
            </a:r>
            <a:r>
              <a:rPr lang="en-US" dirty="0">
                <a:latin typeface="Arial" panose="020B0604020202020204" pitchFamily="34" charset="0"/>
                <a:cs typeface="Arial" panose="020B0604020202020204" pitchFamily="34" charset="0"/>
              </a:rPr>
              <a:t> clouds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3. Dynamical core/physics: </a:t>
            </a:r>
            <a:r>
              <a:rPr lang="en-US" dirty="0" err="1">
                <a:latin typeface="Arial" panose="020B0604020202020204" pitchFamily="34" charset="0"/>
                <a:cs typeface="Arial" panose="020B0604020202020204" pitchFamily="34" charset="0"/>
              </a:rPr>
              <a:t>GraphCast</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4. End-to-end/data only: </a:t>
            </a:r>
            <a:r>
              <a:rPr lang="en-US" dirty="0" err="1">
                <a:latin typeface="Arial" panose="020B0604020202020204" pitchFamily="34" charset="0"/>
                <a:cs typeface="Arial" panose="020B0604020202020204" pitchFamily="34" charset="0"/>
              </a:rPr>
              <a:t>Aardvaark</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7150080"/>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2270D4-CA27-092C-C354-611B2B7442DF}"/>
              </a:ext>
            </a:extLst>
          </p:cNvPr>
          <p:cNvSpPr txBox="1"/>
          <p:nvPr/>
        </p:nvSpPr>
        <p:spPr>
          <a:xfrm>
            <a:off x="539552" y="692696"/>
            <a:ext cx="6264696" cy="1569660"/>
          </a:xfrm>
          <a:prstGeom prst="rect">
            <a:avLst/>
          </a:prstGeom>
          <a:noFill/>
        </p:spPr>
        <p:txBody>
          <a:bodyPr wrap="square" rtlCol="0">
            <a:spAutoFit/>
          </a:bodyPr>
          <a:lstStyle/>
          <a:p>
            <a:r>
              <a:rPr lang="en-US" dirty="0"/>
              <a:t>Dynamical prediction of the weather</a:t>
            </a:r>
          </a:p>
          <a:p>
            <a:endParaRPr lang="en-US" dirty="0"/>
          </a:p>
          <a:p>
            <a:r>
              <a:rPr lang="en-US" dirty="0"/>
              <a:t>Physics/PINNs or similar</a:t>
            </a:r>
          </a:p>
        </p:txBody>
      </p:sp>
    </p:spTree>
    <p:extLst>
      <p:ext uri="{BB962C8B-B14F-4D97-AF65-F5344CB8AC3E}">
        <p14:creationId xmlns:p14="http://schemas.microsoft.com/office/powerpoint/2010/main" val="1648123445"/>
      </p:ext>
    </p:ext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5" name="Text Box 5">
            <a:extLst>
              <a:ext uri="{FF2B5EF4-FFF2-40B4-BE49-F238E27FC236}">
                <a16:creationId xmlns:a16="http://schemas.microsoft.com/office/drawing/2014/main" id="{749F5706-3F0F-C0D8-B2C7-3F2F8A97D466}"/>
              </a:ext>
            </a:extLst>
          </p:cNvPr>
          <p:cNvSpPr txBox="1">
            <a:spLocks noChangeArrowheads="1"/>
          </p:cNvSpPr>
          <p:nvPr/>
        </p:nvSpPr>
        <p:spPr bwMode="auto">
          <a:xfrm>
            <a:off x="107950" y="765175"/>
            <a:ext cx="9144000" cy="461963"/>
          </a:xfrm>
          <a:prstGeom prst="rect">
            <a:avLst/>
          </a:prstGeom>
          <a:noFill/>
          <a:ln>
            <a:noFill/>
          </a:ln>
        </p:spPr>
        <p:txBody>
          <a:bodyPr>
            <a:spAutoFit/>
          </a:bodyPr>
          <a:lstStyle>
            <a:lvl1pPr eaLnBrk="0" hangingPunct="0">
              <a:defRPr sz="2400">
                <a:solidFill>
                  <a:schemeClr val="tx1"/>
                </a:solidFill>
                <a:latin typeface="Arial Black" charset="0"/>
                <a:ea typeface="ＭＳ Ｐゴシック" charset="0"/>
                <a:cs typeface="ＭＳ Ｐゴシック" charset="0"/>
              </a:defRPr>
            </a:lvl1pPr>
            <a:lvl2pPr marL="742950" indent="-285750" eaLnBrk="0" hangingPunct="0">
              <a:defRPr sz="2400">
                <a:solidFill>
                  <a:schemeClr val="tx1"/>
                </a:solidFill>
                <a:latin typeface="Arial Black" charset="0"/>
                <a:ea typeface="ＭＳ Ｐゴシック" charset="0"/>
              </a:defRPr>
            </a:lvl2pPr>
            <a:lvl3pPr marL="1143000" indent="-228600" eaLnBrk="0" hangingPunct="0">
              <a:defRPr sz="2400">
                <a:solidFill>
                  <a:schemeClr val="tx1"/>
                </a:solidFill>
                <a:latin typeface="Arial Black" charset="0"/>
                <a:ea typeface="ＭＳ Ｐゴシック" charset="0"/>
              </a:defRPr>
            </a:lvl3pPr>
            <a:lvl4pPr marL="1600200" indent="-228600" eaLnBrk="0" hangingPunct="0">
              <a:defRPr sz="2400">
                <a:solidFill>
                  <a:schemeClr val="tx1"/>
                </a:solidFill>
                <a:latin typeface="Arial Black" charset="0"/>
                <a:ea typeface="ＭＳ Ｐゴシック" charset="0"/>
              </a:defRPr>
            </a:lvl4pPr>
            <a:lvl5pPr marL="2057400" indent="-228600" eaLnBrk="0" hangingPunct="0">
              <a:defRPr sz="2400">
                <a:solidFill>
                  <a:schemeClr val="tx1"/>
                </a:solidFill>
                <a:latin typeface="Arial Black" charset="0"/>
                <a:ea typeface="ＭＳ Ｐゴシック" charset="0"/>
              </a:defRPr>
            </a:lvl5pPr>
            <a:lvl6pPr marL="2514600" indent="-228600" eaLnBrk="0" fontAlgn="base" hangingPunct="0">
              <a:spcBef>
                <a:spcPct val="0"/>
              </a:spcBef>
              <a:spcAft>
                <a:spcPct val="0"/>
              </a:spcAft>
              <a:defRPr sz="2400">
                <a:solidFill>
                  <a:schemeClr val="tx1"/>
                </a:solidFill>
                <a:latin typeface="Arial Black" charset="0"/>
                <a:ea typeface="ＭＳ Ｐゴシック" charset="0"/>
              </a:defRPr>
            </a:lvl6pPr>
            <a:lvl7pPr marL="2971800" indent="-228600" eaLnBrk="0" fontAlgn="base" hangingPunct="0">
              <a:spcBef>
                <a:spcPct val="0"/>
              </a:spcBef>
              <a:spcAft>
                <a:spcPct val="0"/>
              </a:spcAft>
              <a:defRPr sz="2400">
                <a:solidFill>
                  <a:schemeClr val="tx1"/>
                </a:solidFill>
                <a:latin typeface="Arial Black" charset="0"/>
                <a:ea typeface="ＭＳ Ｐゴシック" charset="0"/>
              </a:defRPr>
            </a:lvl7pPr>
            <a:lvl8pPr marL="3429000" indent="-228600" eaLnBrk="0" fontAlgn="base" hangingPunct="0">
              <a:spcBef>
                <a:spcPct val="0"/>
              </a:spcBef>
              <a:spcAft>
                <a:spcPct val="0"/>
              </a:spcAft>
              <a:defRPr sz="2400">
                <a:solidFill>
                  <a:schemeClr val="tx1"/>
                </a:solidFill>
                <a:latin typeface="Arial Black" charset="0"/>
                <a:ea typeface="ＭＳ Ｐゴシック" charset="0"/>
              </a:defRPr>
            </a:lvl8pPr>
            <a:lvl9pPr marL="3886200" indent="-228600" eaLnBrk="0" fontAlgn="base" hangingPunct="0">
              <a:spcBef>
                <a:spcPct val="0"/>
              </a:spcBef>
              <a:spcAft>
                <a:spcPct val="0"/>
              </a:spcAft>
              <a:defRPr sz="2400">
                <a:solidFill>
                  <a:schemeClr val="tx1"/>
                </a:solidFill>
                <a:latin typeface="Arial Black" charset="0"/>
                <a:ea typeface="ＭＳ Ｐゴシック" charset="0"/>
              </a:defRPr>
            </a:lvl9pPr>
          </a:lstStyle>
          <a:p>
            <a:pPr eaLnBrk="1" hangingPunct="1">
              <a:spcBef>
                <a:spcPct val="50000"/>
              </a:spcBef>
              <a:defRPr/>
            </a:pPr>
            <a:r>
              <a:rPr lang="en-US" dirty="0">
                <a:latin typeface="+mj-lt"/>
              </a:rPr>
              <a:t>Basic equations: </a:t>
            </a:r>
            <a:r>
              <a:rPr lang="en-US" dirty="0" err="1">
                <a:solidFill>
                  <a:srgbClr val="CC66FF"/>
                </a:solidFill>
                <a:latin typeface="+mj-lt"/>
              </a:rPr>
              <a:t>Navier</a:t>
            </a:r>
            <a:r>
              <a:rPr lang="en-US" dirty="0">
                <a:solidFill>
                  <a:srgbClr val="CC66FF"/>
                </a:solidFill>
                <a:latin typeface="+mj-lt"/>
              </a:rPr>
              <a:t>-Stokes </a:t>
            </a:r>
            <a:r>
              <a:rPr lang="en-US" dirty="0">
                <a:latin typeface="+mj-lt"/>
              </a:rPr>
              <a:t>which describe the weather</a:t>
            </a:r>
          </a:p>
        </p:txBody>
      </p:sp>
      <p:grpSp>
        <p:nvGrpSpPr>
          <p:cNvPr id="33794" name="Group 10">
            <a:extLst>
              <a:ext uri="{FF2B5EF4-FFF2-40B4-BE49-F238E27FC236}">
                <a16:creationId xmlns:a16="http://schemas.microsoft.com/office/drawing/2014/main" id="{0F37308B-EA73-3A60-F78A-FA67E6628572}"/>
              </a:ext>
            </a:extLst>
          </p:cNvPr>
          <p:cNvGrpSpPr>
            <a:grpSpLocks/>
          </p:cNvGrpSpPr>
          <p:nvPr/>
        </p:nvGrpSpPr>
        <p:grpSpPr bwMode="auto">
          <a:xfrm>
            <a:off x="468313" y="1557338"/>
            <a:ext cx="5715000" cy="3962400"/>
            <a:chOff x="1447800" y="2590800"/>
            <a:chExt cx="5715000" cy="3962400"/>
          </a:xfrm>
        </p:grpSpPr>
        <p:sp>
          <p:nvSpPr>
            <p:cNvPr id="33798" name="AutoShape 9">
              <a:extLst>
                <a:ext uri="{FF2B5EF4-FFF2-40B4-BE49-F238E27FC236}">
                  <a16:creationId xmlns:a16="http://schemas.microsoft.com/office/drawing/2014/main" id="{F5B31A2C-4CE5-984A-DD43-6CFEE0FD4D28}"/>
                </a:ext>
              </a:extLst>
            </p:cNvPr>
            <p:cNvSpPr>
              <a:spLocks noChangeArrowheads="1"/>
            </p:cNvSpPr>
            <p:nvPr/>
          </p:nvSpPr>
          <p:spPr bwMode="auto">
            <a:xfrm>
              <a:off x="1447800" y="2590800"/>
              <a:ext cx="5715000" cy="3962400"/>
            </a:xfrm>
            <a:prstGeom prst="roundRect">
              <a:avLst>
                <a:gd name="adj" fmla="val 16667"/>
              </a:avLst>
            </a:prstGeom>
            <a:solidFill>
              <a:schemeClr val="accent1">
                <a:alpha val="32156"/>
              </a:schemeClr>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a:latin typeface="Arial Black" panose="020B0604020202020204" pitchFamily="34" charset="0"/>
              </a:endParaRPr>
            </a:p>
          </p:txBody>
        </p:sp>
        <p:graphicFrame>
          <p:nvGraphicFramePr>
            <p:cNvPr id="33799" name="Object 8">
              <a:extLst>
                <a:ext uri="{FF2B5EF4-FFF2-40B4-BE49-F238E27FC236}">
                  <a16:creationId xmlns:a16="http://schemas.microsoft.com/office/drawing/2014/main" id="{A62ABBD5-C933-95EB-E2E1-3670D0FD04A0}"/>
                </a:ext>
              </a:extLst>
            </p:cNvPr>
            <p:cNvGraphicFramePr>
              <a:graphicFrameLocks noChangeAspect="1"/>
            </p:cNvGraphicFramePr>
            <p:nvPr/>
          </p:nvGraphicFramePr>
          <p:xfrm>
            <a:off x="2133600" y="2895600"/>
            <a:ext cx="4191000" cy="3286125"/>
          </p:xfrm>
          <a:graphic>
            <a:graphicData uri="http://schemas.openxmlformats.org/presentationml/2006/ole">
              <mc:AlternateContent xmlns:mc="http://schemas.openxmlformats.org/markup-compatibility/2006">
                <mc:Choice xmlns:v="urn:schemas-microsoft-com:vml" Requires="v">
                  <p:oleObj name="Equation" r:id="rId3" imgW="2171700" imgH="1854200" progId="Equation.3">
                    <p:embed/>
                  </p:oleObj>
                </mc:Choice>
                <mc:Fallback>
                  <p:oleObj name="Equation" r:id="rId3" imgW="2171700" imgH="1854200" progId="Equation.3">
                    <p:embed/>
                    <p:pic>
                      <p:nvPicPr>
                        <p:cNvPr id="33799" name="Object 8">
                          <a:extLst>
                            <a:ext uri="{FF2B5EF4-FFF2-40B4-BE49-F238E27FC236}">
                              <a16:creationId xmlns:a16="http://schemas.microsoft.com/office/drawing/2014/main" id="{A62ABBD5-C933-95EB-E2E1-3670D0FD0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895600"/>
                          <a:ext cx="4191000"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pSp>
      <p:sp>
        <p:nvSpPr>
          <p:cNvPr id="3" name="TextBox 2">
            <a:extLst>
              <a:ext uri="{FF2B5EF4-FFF2-40B4-BE49-F238E27FC236}">
                <a16:creationId xmlns:a16="http://schemas.microsoft.com/office/drawing/2014/main" id="{52924F62-B0F0-1CA3-1F63-878EE3E8538A}"/>
              </a:ext>
            </a:extLst>
          </p:cNvPr>
          <p:cNvSpPr txBox="1"/>
          <p:nvPr/>
        </p:nvSpPr>
        <p:spPr>
          <a:xfrm>
            <a:off x="6875463" y="1916113"/>
            <a:ext cx="2089150" cy="3416300"/>
          </a:xfrm>
          <a:prstGeom prst="rect">
            <a:avLst/>
          </a:prstGeom>
          <a:noFill/>
        </p:spPr>
        <p:txBody>
          <a:bodyPr>
            <a:spAutoFit/>
          </a:bodyPr>
          <a:lstStyle/>
          <a:p>
            <a:pPr eaLnBrk="1" hangingPunct="1">
              <a:defRPr/>
            </a:pPr>
            <a:r>
              <a:rPr lang="en-US" dirty="0">
                <a:solidFill>
                  <a:srgbClr val="0000FF"/>
                </a:solidFill>
                <a:latin typeface="+mn-lt"/>
                <a:ea typeface="ＭＳ Ｐゴシック" charset="0"/>
                <a:cs typeface="ＭＳ Ｐゴシック" charset="0"/>
              </a:rPr>
              <a:t>Motion</a:t>
            </a:r>
          </a:p>
          <a:p>
            <a:pPr eaLnBrk="1" hangingPunct="1">
              <a:defRPr/>
            </a:pPr>
            <a:endParaRPr lang="en-US" dirty="0">
              <a:latin typeface="+mn-lt"/>
              <a:ea typeface="ＭＳ Ｐゴシック" charset="0"/>
              <a:cs typeface="ＭＳ Ｐゴシック" charset="0"/>
            </a:endParaRPr>
          </a:p>
          <a:p>
            <a:pPr eaLnBrk="1" hangingPunct="1">
              <a:defRPr/>
            </a:pPr>
            <a:r>
              <a:rPr lang="en-US" dirty="0">
                <a:solidFill>
                  <a:srgbClr val="CC66FF"/>
                </a:solidFill>
                <a:latin typeface="+mn-lt"/>
                <a:ea typeface="ＭＳ Ｐゴシック" charset="0"/>
                <a:cs typeface="ＭＳ Ｐゴシック" charset="0"/>
              </a:rPr>
              <a:t>Density</a:t>
            </a:r>
          </a:p>
          <a:p>
            <a:pPr eaLnBrk="1" hangingPunct="1">
              <a:defRPr/>
            </a:pPr>
            <a:endParaRPr lang="en-US" dirty="0">
              <a:latin typeface="+mn-lt"/>
              <a:ea typeface="ＭＳ Ｐゴシック" charset="0"/>
              <a:cs typeface="ＭＳ Ｐゴシック" charset="0"/>
            </a:endParaRPr>
          </a:p>
          <a:p>
            <a:pPr eaLnBrk="1" hangingPunct="1">
              <a:defRPr/>
            </a:pPr>
            <a:r>
              <a:rPr lang="en-US" dirty="0">
                <a:solidFill>
                  <a:srgbClr val="FF0000"/>
                </a:solidFill>
                <a:latin typeface="+mn-lt"/>
                <a:ea typeface="ＭＳ Ｐゴシック" charset="0"/>
                <a:cs typeface="ＭＳ Ｐゴシック" charset="0"/>
              </a:rPr>
              <a:t>Temperature</a:t>
            </a:r>
          </a:p>
          <a:p>
            <a:pPr eaLnBrk="1" hangingPunct="1">
              <a:defRPr/>
            </a:pPr>
            <a:endParaRPr lang="en-US" dirty="0">
              <a:latin typeface="+mn-lt"/>
              <a:ea typeface="ＭＳ Ｐゴシック" charset="0"/>
              <a:cs typeface="ＭＳ Ｐゴシック" charset="0"/>
            </a:endParaRPr>
          </a:p>
          <a:p>
            <a:pPr eaLnBrk="1" hangingPunct="1">
              <a:defRPr/>
            </a:pPr>
            <a:r>
              <a:rPr lang="en-US" dirty="0">
                <a:solidFill>
                  <a:srgbClr val="3366FF"/>
                </a:solidFill>
                <a:latin typeface="+mn-lt"/>
                <a:ea typeface="ＭＳ Ｐゴシック" charset="0"/>
                <a:cs typeface="ＭＳ Ｐゴシック" charset="0"/>
              </a:rPr>
              <a:t>Moisture</a:t>
            </a:r>
          </a:p>
          <a:p>
            <a:pPr eaLnBrk="1" hangingPunct="1">
              <a:defRPr/>
            </a:pPr>
            <a:endParaRPr lang="en-US" dirty="0">
              <a:solidFill>
                <a:srgbClr val="FF9900"/>
              </a:solidFill>
              <a:latin typeface="+mn-lt"/>
              <a:ea typeface="ＭＳ Ｐゴシック" charset="0"/>
              <a:cs typeface="ＭＳ Ｐゴシック" charset="0"/>
            </a:endParaRPr>
          </a:p>
          <a:p>
            <a:pPr eaLnBrk="1" hangingPunct="1">
              <a:defRPr/>
            </a:pPr>
            <a:r>
              <a:rPr lang="en-US" dirty="0">
                <a:solidFill>
                  <a:srgbClr val="000000"/>
                </a:solidFill>
                <a:latin typeface="+mn-lt"/>
                <a:ea typeface="ＭＳ Ｐゴシック" charset="0"/>
                <a:cs typeface="ＭＳ Ｐゴシック" charset="0"/>
              </a:rPr>
              <a:t>Pressure</a:t>
            </a:r>
          </a:p>
        </p:txBody>
      </p:sp>
      <p:sp>
        <p:nvSpPr>
          <p:cNvPr id="33796" name="TextBox 4">
            <a:extLst>
              <a:ext uri="{FF2B5EF4-FFF2-40B4-BE49-F238E27FC236}">
                <a16:creationId xmlns:a16="http://schemas.microsoft.com/office/drawing/2014/main" id="{F27510E9-A8FE-0722-1F2E-889679A529A8}"/>
              </a:ext>
            </a:extLst>
          </p:cNvPr>
          <p:cNvSpPr txBox="1">
            <a:spLocks noChangeArrowheads="1"/>
          </p:cNvSpPr>
          <p:nvPr/>
        </p:nvSpPr>
        <p:spPr bwMode="auto">
          <a:xfrm>
            <a:off x="179388" y="5991225"/>
            <a:ext cx="8785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US" sz="2400"/>
              <a:t>For </a:t>
            </a:r>
            <a:r>
              <a:rPr lang="en-US" altLang="en-US" sz="2400">
                <a:solidFill>
                  <a:srgbClr val="FF0000"/>
                </a:solidFill>
              </a:rPr>
              <a:t>climate</a:t>
            </a:r>
            <a:r>
              <a:rPr lang="en-US" altLang="en-US" sz="2400"/>
              <a:t> add in ice, CO2, ocean currents, vegetation, …</a:t>
            </a:r>
          </a:p>
        </p:txBody>
      </p:sp>
      <p:sp>
        <p:nvSpPr>
          <p:cNvPr id="2" name="TextBox 1">
            <a:extLst>
              <a:ext uri="{FF2B5EF4-FFF2-40B4-BE49-F238E27FC236}">
                <a16:creationId xmlns:a16="http://schemas.microsoft.com/office/drawing/2014/main" id="{69A3B207-EE86-8E80-5090-1921368303B7}"/>
              </a:ext>
            </a:extLst>
          </p:cNvPr>
          <p:cNvSpPr txBox="1"/>
          <p:nvPr/>
        </p:nvSpPr>
        <p:spPr>
          <a:xfrm>
            <a:off x="34925" y="77788"/>
            <a:ext cx="10296525" cy="830262"/>
          </a:xfrm>
          <a:prstGeom prst="rect">
            <a:avLst/>
          </a:prstGeom>
          <a:noFill/>
        </p:spPr>
        <p:txBody>
          <a:bodyPr>
            <a:spAutoFit/>
          </a:bodyPr>
          <a:lstStyle/>
          <a:p>
            <a:pPr eaLnBrk="1" hangingPunct="1">
              <a:defRPr/>
            </a:pPr>
            <a:r>
              <a:rPr lang="en-US" dirty="0">
                <a:solidFill>
                  <a:srgbClr val="0000FF"/>
                </a:solidFill>
                <a:latin typeface="+mn-lt"/>
                <a:ea typeface="ＭＳ Ｐゴシック" charset="0"/>
                <a:cs typeface="ＭＳ Ｐゴシック" charset="0"/>
              </a:rPr>
              <a:t>Complex interrelated processes described by differential equations</a:t>
            </a:r>
          </a:p>
          <a:p>
            <a:pPr eaLnBrk="1" hangingPunct="1">
              <a:defRPr/>
            </a:pPr>
            <a:endParaRPr lang="en-US" dirty="0">
              <a:latin typeface="Arial Black" charset="0"/>
              <a:ea typeface="ＭＳ Ｐゴシック" charset="0"/>
              <a:cs typeface="ＭＳ Ｐゴシック" charset="0"/>
            </a:endParaRPr>
          </a:p>
        </p:txBody>
      </p:sp>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1" name="Group 10">
            <a:extLst>
              <a:ext uri="{FF2B5EF4-FFF2-40B4-BE49-F238E27FC236}">
                <a16:creationId xmlns:a16="http://schemas.microsoft.com/office/drawing/2014/main" id="{D76C45BA-CDA5-79FB-B8B7-75C7992A73D4}"/>
              </a:ext>
            </a:extLst>
          </p:cNvPr>
          <p:cNvGrpSpPr>
            <a:grpSpLocks/>
          </p:cNvGrpSpPr>
          <p:nvPr/>
        </p:nvGrpSpPr>
        <p:grpSpPr bwMode="auto">
          <a:xfrm>
            <a:off x="1160463" y="260350"/>
            <a:ext cx="5715000" cy="3962400"/>
            <a:chOff x="1447800" y="2590800"/>
            <a:chExt cx="5715000" cy="3962400"/>
          </a:xfrm>
        </p:grpSpPr>
        <p:sp>
          <p:nvSpPr>
            <p:cNvPr id="35845" name="AutoShape 9">
              <a:extLst>
                <a:ext uri="{FF2B5EF4-FFF2-40B4-BE49-F238E27FC236}">
                  <a16:creationId xmlns:a16="http://schemas.microsoft.com/office/drawing/2014/main" id="{3727D9C1-09B1-C92A-5CD5-F973112FFB88}"/>
                </a:ext>
              </a:extLst>
            </p:cNvPr>
            <p:cNvSpPr>
              <a:spLocks noChangeArrowheads="1"/>
            </p:cNvSpPr>
            <p:nvPr/>
          </p:nvSpPr>
          <p:spPr bwMode="auto">
            <a:xfrm>
              <a:off x="1447800" y="2590800"/>
              <a:ext cx="5715000" cy="3962400"/>
            </a:xfrm>
            <a:prstGeom prst="roundRect">
              <a:avLst>
                <a:gd name="adj" fmla="val 16667"/>
              </a:avLst>
            </a:prstGeom>
            <a:solidFill>
              <a:schemeClr val="accent1">
                <a:alpha val="32156"/>
              </a:schemeClr>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a:latin typeface="Arial Black" panose="020B0604020202020204" pitchFamily="34" charset="0"/>
              </a:endParaRPr>
            </a:p>
          </p:txBody>
        </p:sp>
        <p:graphicFrame>
          <p:nvGraphicFramePr>
            <p:cNvPr id="35846" name="Object 8">
              <a:extLst>
                <a:ext uri="{FF2B5EF4-FFF2-40B4-BE49-F238E27FC236}">
                  <a16:creationId xmlns:a16="http://schemas.microsoft.com/office/drawing/2014/main" id="{70163091-314D-29FA-91AB-4478D4282E28}"/>
                </a:ext>
              </a:extLst>
            </p:cNvPr>
            <p:cNvGraphicFramePr>
              <a:graphicFrameLocks noChangeAspect="1"/>
            </p:cNvGraphicFramePr>
            <p:nvPr/>
          </p:nvGraphicFramePr>
          <p:xfrm>
            <a:off x="2133600" y="2895600"/>
            <a:ext cx="4191000" cy="3286125"/>
          </p:xfrm>
          <a:graphic>
            <a:graphicData uri="http://schemas.openxmlformats.org/presentationml/2006/ole">
              <mc:AlternateContent xmlns:mc="http://schemas.openxmlformats.org/markup-compatibility/2006">
                <mc:Choice xmlns:v="urn:schemas-microsoft-com:vml" Requires="v">
                  <p:oleObj name="Equation" r:id="rId3" imgW="2171700" imgH="1854200" progId="Equation.3">
                    <p:embed/>
                  </p:oleObj>
                </mc:Choice>
                <mc:Fallback>
                  <p:oleObj name="Equation" r:id="rId3" imgW="2171700" imgH="1854200" progId="Equation.3">
                    <p:embed/>
                    <p:pic>
                      <p:nvPicPr>
                        <p:cNvPr id="35846" name="Object 8">
                          <a:extLst>
                            <a:ext uri="{FF2B5EF4-FFF2-40B4-BE49-F238E27FC236}">
                              <a16:creationId xmlns:a16="http://schemas.microsoft.com/office/drawing/2014/main" id="{70163091-314D-29FA-91AB-4478D4282E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895600"/>
                          <a:ext cx="4191000"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pSp>
      <p:sp>
        <p:nvSpPr>
          <p:cNvPr id="4" name="TextBox 3">
            <a:extLst>
              <a:ext uri="{FF2B5EF4-FFF2-40B4-BE49-F238E27FC236}">
                <a16:creationId xmlns:a16="http://schemas.microsoft.com/office/drawing/2014/main" id="{21B79A12-4DF6-C29F-0FBF-0E18DEA4B85A}"/>
              </a:ext>
            </a:extLst>
          </p:cNvPr>
          <p:cNvSpPr txBox="1"/>
          <p:nvPr/>
        </p:nvSpPr>
        <p:spPr>
          <a:xfrm>
            <a:off x="395288" y="4437063"/>
            <a:ext cx="8137525" cy="2308225"/>
          </a:xfrm>
          <a:prstGeom prst="rect">
            <a:avLst/>
          </a:prstGeom>
          <a:noFill/>
        </p:spPr>
        <p:txBody>
          <a:bodyPr>
            <a:spAutoFit/>
          </a:bodyPr>
          <a:lstStyle/>
          <a:p>
            <a:pPr>
              <a:defRPr/>
            </a:pPr>
            <a:r>
              <a:rPr lang="en-US" dirty="0">
                <a:solidFill>
                  <a:srgbClr val="7030A0"/>
                </a:solidFill>
                <a:latin typeface="+mn-lt"/>
              </a:rPr>
              <a:t>Certain modelling simplifications make the models easier to </a:t>
            </a:r>
            <a:r>
              <a:rPr lang="en-US" dirty="0" err="1">
                <a:solidFill>
                  <a:srgbClr val="7030A0"/>
                </a:solidFill>
                <a:latin typeface="+mn-lt"/>
              </a:rPr>
              <a:t>analyse</a:t>
            </a:r>
            <a:r>
              <a:rPr lang="en-US" dirty="0">
                <a:solidFill>
                  <a:srgbClr val="7030A0"/>
                </a:solidFill>
                <a:latin typeface="+mn-lt"/>
              </a:rPr>
              <a:t>:</a:t>
            </a:r>
          </a:p>
          <a:p>
            <a:pPr>
              <a:defRPr/>
            </a:pPr>
            <a:endParaRPr lang="en-US" dirty="0">
              <a:solidFill>
                <a:srgbClr val="7030A0"/>
              </a:solidFill>
              <a:latin typeface="+mn-lt"/>
            </a:endParaRPr>
          </a:p>
          <a:p>
            <a:pPr>
              <a:defRPr/>
            </a:pPr>
            <a:r>
              <a:rPr lang="en-US" dirty="0">
                <a:latin typeface="+mn-lt"/>
              </a:rPr>
              <a:t>Geostrophic balance</a:t>
            </a:r>
          </a:p>
          <a:p>
            <a:pPr>
              <a:defRPr/>
            </a:pPr>
            <a:r>
              <a:rPr lang="en-US" dirty="0">
                <a:latin typeface="+mn-lt"/>
              </a:rPr>
              <a:t>Hydrostatic balance</a:t>
            </a:r>
          </a:p>
          <a:p>
            <a:pPr>
              <a:defRPr/>
            </a:pPr>
            <a:r>
              <a:rPr lang="en-US" dirty="0">
                <a:latin typeface="+mn-lt"/>
              </a:rPr>
              <a:t>Stratification</a:t>
            </a:r>
          </a:p>
        </p:txBody>
      </p:sp>
      <p:sp>
        <p:nvSpPr>
          <p:cNvPr id="5" name="Rectangle 4">
            <a:extLst>
              <a:ext uri="{FF2B5EF4-FFF2-40B4-BE49-F238E27FC236}">
                <a16:creationId xmlns:a16="http://schemas.microsoft.com/office/drawing/2014/main" id="{1588B344-BBC1-E4DE-FBAB-F63827C65513}"/>
              </a:ext>
            </a:extLst>
          </p:cNvPr>
          <p:cNvSpPr/>
          <p:nvPr/>
        </p:nvSpPr>
        <p:spPr>
          <a:xfrm>
            <a:off x="2484438" y="476250"/>
            <a:ext cx="1800225" cy="8651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749DF7AC-3F9F-E394-EFA3-29B06E4B9EA8}"/>
              </a:ext>
            </a:extLst>
          </p:cNvPr>
          <p:cNvSpPr/>
          <p:nvPr/>
        </p:nvSpPr>
        <p:spPr>
          <a:xfrm>
            <a:off x="3563938" y="476250"/>
            <a:ext cx="1152525" cy="936625"/>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xit" presetSubtype="0" fill="hold" nodeType="clickEffect">
                                  <p:stCondLst>
                                    <p:cond delay="0"/>
                                  </p:stCondLst>
                                  <p:childTnLst>
                                    <p:animEffect transition="out" filter="dissolv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9374</TotalTime>
  <Words>1196</Words>
  <Application>Microsoft Macintosh PowerPoint</Application>
  <PresentationFormat>On-screen Show (4:3)</PresentationFormat>
  <Paragraphs>265</Paragraphs>
  <Slides>59</Slides>
  <Notes>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59</vt:i4>
      </vt:variant>
    </vt:vector>
  </HeadingPairs>
  <TitlesOfParts>
    <vt:vector size="69" baseType="lpstr">
      <vt:lpstr>ＭＳ Ｐゴシック</vt:lpstr>
      <vt:lpstr>Arial</vt:lpstr>
      <vt:lpstr>Arial Black</vt:lpstr>
      <vt:lpstr>Times New Roman</vt:lpstr>
      <vt:lpstr>Times New Roman Bold</vt:lpstr>
      <vt:lpstr>Times New Roman Regular</vt:lpstr>
      <vt:lpstr>Wingdings</vt:lpstr>
      <vt:lpstr>Default Design</vt:lpstr>
      <vt:lpstr>Equation</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Sources of observation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Bath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dc:creator>
  <cp:lastModifiedBy>Chris Budd</cp:lastModifiedBy>
  <cp:revision>173</cp:revision>
  <cp:lastPrinted>2019-04-25T10:31:42Z</cp:lastPrinted>
  <dcterms:created xsi:type="dcterms:W3CDTF">2005-10-11T20:34:43Z</dcterms:created>
  <dcterms:modified xsi:type="dcterms:W3CDTF">2025-05-26T17:50:35Z</dcterms:modified>
</cp:coreProperties>
</file>